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71" r:id="rId8"/>
    <p:sldId id="272" r:id="rId9"/>
    <p:sldId id="273" r:id="rId10"/>
    <p:sldId id="274" r:id="rId11"/>
    <p:sldId id="263" r:id="rId12"/>
    <p:sldId id="264" r:id="rId13"/>
    <p:sldId id="265" r:id="rId14"/>
    <p:sldId id="266" r:id="rId15"/>
    <p:sldId id="267" r:id="rId16"/>
    <p:sldId id="268" r:id="rId17"/>
    <p:sldId id="269"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1" autoAdjust="0"/>
    <p:restoredTop sz="94660"/>
  </p:normalViewPr>
  <p:slideViewPr>
    <p:cSldViewPr snapToGrid="0">
      <p:cViewPr varScale="1">
        <p:scale>
          <a:sx n="116" d="100"/>
          <a:sy n="116" d="100"/>
        </p:scale>
        <p:origin x="21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E8E09B37-ED38-43F5-9479-0DD39EF52C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1C04DDD3-1DBF-4F93-9B6A-E8B8A62EFC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EF233EF1-1C18-4981-AC1C-A0F69527EACC}"/>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4" name="Footer Placeholder 3">
            <a:extLst>
              <a:ext uri="{FF2B5EF4-FFF2-40B4-BE49-F238E27FC236}">
                <a16:creationId xmlns="" xmlns:a16="http://schemas.microsoft.com/office/drawing/2014/main" id="{03D17655-F2EB-4A34-B6C9-B1F53293433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DD566341-ECB9-447A-8281-14725E085CFB}"/>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263087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E9B19B-810B-47D1-BD26-6FB2CF8494C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DAC2261C-80DB-427E-A963-5BF632C9A11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 xmlns:a16="http://schemas.microsoft.com/office/drawing/2014/main" id="{0C6C93F6-C2DA-497A-9660-952D7BA3FD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 xmlns:a16="http://schemas.microsoft.com/office/drawing/2014/main" id="{72159ED0-A027-42B5-A2E3-3C9BDF0E615E}"/>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6" name="Footer Placeholder 5">
            <a:extLst>
              <a:ext uri="{FF2B5EF4-FFF2-40B4-BE49-F238E27FC236}">
                <a16:creationId xmlns="" xmlns:a16="http://schemas.microsoft.com/office/drawing/2014/main" id="{F04F50E2-EB15-45D6-B996-23A2B76791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8DEE1612-839D-45C7-9ECD-A023ED301359}"/>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1695387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86798F-C41F-4062-AFD4-7B161FDF18E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8CDE7793-6EAF-47B4-8C69-7E42C47F68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91C59751-32E4-4DDF-B388-B92ED93710F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 xmlns:a16="http://schemas.microsoft.com/office/drawing/2014/main" id="{BBEB5FBF-49D1-4F92-9B77-38F5D7972C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72BB2866-C70D-4E96-82B8-393C6D7041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 xmlns:a16="http://schemas.microsoft.com/office/drawing/2014/main" id="{BE71F882-8BA9-4A1B-BE63-63E9F4C28C75}"/>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8" name="Footer Placeholder 7">
            <a:extLst>
              <a:ext uri="{FF2B5EF4-FFF2-40B4-BE49-F238E27FC236}">
                <a16:creationId xmlns="" xmlns:a16="http://schemas.microsoft.com/office/drawing/2014/main" id="{0EA1161E-0E09-4875-8D1C-823A810940A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 xmlns:a16="http://schemas.microsoft.com/office/drawing/2014/main" id="{15E7F5AB-2386-402B-A2AE-2AB4E8122545}"/>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705631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F148BD-E3DA-43FC-AF68-91F96F9E2E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FA4A601C-9FD4-4EA0-BB9F-C928B274DA31}"/>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4" name="Footer Placeholder 3">
            <a:extLst>
              <a:ext uri="{FF2B5EF4-FFF2-40B4-BE49-F238E27FC236}">
                <a16:creationId xmlns="" xmlns:a16="http://schemas.microsoft.com/office/drawing/2014/main" id="{F0A7F273-BF19-421B-B427-9EB02EDEA43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082BC6FA-FA0F-4DA7-9816-DDCB09F416D3}"/>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860829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4958A968-61A6-4F27-B155-F6EDE22F78B9}"/>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3" name="Footer Placeholder 2">
            <a:extLst>
              <a:ext uri="{FF2B5EF4-FFF2-40B4-BE49-F238E27FC236}">
                <a16:creationId xmlns="" xmlns:a16="http://schemas.microsoft.com/office/drawing/2014/main" id="{AC7B0241-777B-4914-A1B6-D936F96F226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 xmlns:a16="http://schemas.microsoft.com/office/drawing/2014/main" id="{D709C897-D636-4550-BD63-82591F6AC181}"/>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333529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9778BE5-F3B6-49C8-A5DA-99DF80FB68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4DA4CDDA-8C27-43C8-8A80-FF8C44A0FA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 xmlns:a16="http://schemas.microsoft.com/office/drawing/2014/main" id="{6666496A-B8A3-498A-AC9E-C4DE7017BE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5CDDBB58-3C2E-47E7-BF10-0EAB49E8156F}"/>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6" name="Footer Placeholder 5">
            <a:extLst>
              <a:ext uri="{FF2B5EF4-FFF2-40B4-BE49-F238E27FC236}">
                <a16:creationId xmlns="" xmlns:a16="http://schemas.microsoft.com/office/drawing/2014/main" id="{CC287DEB-1CD6-4653-9D83-5556082605A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57B160DB-B2DA-4264-B817-853528ACD96F}"/>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1957795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F549A3-4DB6-4ED9-A3BE-4EADD5B629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 xmlns:a16="http://schemas.microsoft.com/office/drawing/2014/main" id="{6AC544D8-EAD8-465D-BBE4-F4D8F2AA77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 xmlns:a16="http://schemas.microsoft.com/office/drawing/2014/main" id="{8F51D356-2EC5-48D6-BBEB-C97CBD331E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785C401-92FC-448D-91BC-E1C4B437BEA5}"/>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6" name="Footer Placeholder 5">
            <a:extLst>
              <a:ext uri="{FF2B5EF4-FFF2-40B4-BE49-F238E27FC236}">
                <a16:creationId xmlns="" xmlns:a16="http://schemas.microsoft.com/office/drawing/2014/main" id="{5E19C65B-24FC-449D-B96C-CA268773A7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 xmlns:a16="http://schemas.microsoft.com/office/drawing/2014/main" id="{C7785E06-5418-43A9-90B6-4EED5456FA22}"/>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13035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A265BE8-4287-451C-A50D-5F91A0B5CCD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97F57EA1-5C74-4637-A1D6-FF9C81B356B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FC845E56-4A12-4796-9F78-2335315CD4BE}"/>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5" name="Footer Placeholder 4">
            <a:extLst>
              <a:ext uri="{FF2B5EF4-FFF2-40B4-BE49-F238E27FC236}">
                <a16:creationId xmlns="" xmlns:a16="http://schemas.microsoft.com/office/drawing/2014/main" id="{2CF6A9FD-6959-4E03-84B5-D854C479F6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73D50564-D5BB-4DD6-9D8C-05375024CA1E}"/>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1112557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8DEC368-F248-47DA-8253-64DBBAA619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 xmlns:a16="http://schemas.microsoft.com/office/drawing/2014/main" id="{F8AF3F4B-C6BE-48B7-82D9-3D5C533DC6E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A349ABB8-B6AD-47DA-BFA9-12462BF0DB60}"/>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5" name="Footer Placeholder 4">
            <a:extLst>
              <a:ext uri="{FF2B5EF4-FFF2-40B4-BE49-F238E27FC236}">
                <a16:creationId xmlns="" xmlns:a16="http://schemas.microsoft.com/office/drawing/2014/main" id="{937B9912-8464-4771-A2A1-756BF857C5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16C55437-AF38-471D-8F38-E820460C0E23}"/>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426300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A6E79FAA-2E35-4D03-BD63-3236E11677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 y="0"/>
            <a:ext cx="12180351" cy="6858000"/>
          </a:xfrm>
          <a:prstGeom prst="rect">
            <a:avLst/>
          </a:prstGeom>
        </p:spPr>
      </p:pic>
      <p:sp>
        <p:nvSpPr>
          <p:cNvPr id="2" name="Title 1">
            <a:extLst>
              <a:ext uri="{FF2B5EF4-FFF2-40B4-BE49-F238E27FC236}">
                <a16:creationId xmlns="" xmlns:a16="http://schemas.microsoft.com/office/drawing/2014/main" id="{E9FC25E4-145E-4119-B782-1F327F876AA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BD188496-8BAE-4D6D-B349-4856DC50DD36}"/>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4" name="Footer Placeholder 3">
            <a:extLst>
              <a:ext uri="{FF2B5EF4-FFF2-40B4-BE49-F238E27FC236}">
                <a16:creationId xmlns="" xmlns:a16="http://schemas.microsoft.com/office/drawing/2014/main" id="{9E2F34E1-80D3-44BB-9C06-23650C57F63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820177C3-B664-4353-8C4E-13FBC1D2BE2C}"/>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433321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55B02C1C-A54C-45CE-A1C2-EBBD892B99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 y="0"/>
            <a:ext cx="12180351" cy="6858000"/>
          </a:xfrm>
          <a:prstGeom prst="rect">
            <a:avLst/>
          </a:prstGeom>
        </p:spPr>
      </p:pic>
      <p:sp>
        <p:nvSpPr>
          <p:cNvPr id="2" name="Title 1">
            <a:extLst>
              <a:ext uri="{FF2B5EF4-FFF2-40B4-BE49-F238E27FC236}">
                <a16:creationId xmlns="" xmlns:a16="http://schemas.microsoft.com/office/drawing/2014/main" id="{336C395D-9467-4BC0-8214-2FACD84084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3E01D5F5-638A-401E-91C9-67206977F424}"/>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4" name="Footer Placeholder 3">
            <a:extLst>
              <a:ext uri="{FF2B5EF4-FFF2-40B4-BE49-F238E27FC236}">
                <a16:creationId xmlns="" xmlns:a16="http://schemas.microsoft.com/office/drawing/2014/main" id="{E5868CCD-1F64-453F-8EBC-307A318BA88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B039FBC7-C15F-4D8F-BC7E-16319511AE87}"/>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699544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AFC0C6C-6740-4755-A35A-C3F8A1A252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 y="0"/>
            <a:ext cx="12180351" cy="6858000"/>
          </a:xfrm>
          <a:prstGeom prst="rect">
            <a:avLst/>
          </a:prstGeom>
        </p:spPr>
      </p:pic>
      <p:sp>
        <p:nvSpPr>
          <p:cNvPr id="2" name="Title 1">
            <a:extLst>
              <a:ext uri="{FF2B5EF4-FFF2-40B4-BE49-F238E27FC236}">
                <a16:creationId xmlns="" xmlns:a16="http://schemas.microsoft.com/office/drawing/2014/main" id="{8749C099-EC4E-4190-8E10-123D15388D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F4235834-DB39-40E3-8E2C-C93559D4A133}"/>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4" name="Footer Placeholder 3">
            <a:extLst>
              <a:ext uri="{FF2B5EF4-FFF2-40B4-BE49-F238E27FC236}">
                <a16:creationId xmlns="" xmlns:a16="http://schemas.microsoft.com/office/drawing/2014/main" id="{4DF44385-5D0B-489E-9031-B5C5394624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DEE7DD0D-0B62-4BD7-A6C5-2634BB4E1284}"/>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826154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5E910C44-7FC2-4E82-AF87-2444A11507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 y="0"/>
            <a:ext cx="12180351" cy="6858000"/>
          </a:xfrm>
          <a:prstGeom prst="rect">
            <a:avLst/>
          </a:prstGeom>
        </p:spPr>
      </p:pic>
      <p:sp>
        <p:nvSpPr>
          <p:cNvPr id="2" name="Title 1">
            <a:extLst>
              <a:ext uri="{FF2B5EF4-FFF2-40B4-BE49-F238E27FC236}">
                <a16:creationId xmlns="" xmlns:a16="http://schemas.microsoft.com/office/drawing/2014/main" id="{0400EA01-36C9-4C29-8E55-79C3C8A108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C1C085C7-9630-4D42-8918-7F7AAFB7CE7A}"/>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4" name="Footer Placeholder 3">
            <a:extLst>
              <a:ext uri="{FF2B5EF4-FFF2-40B4-BE49-F238E27FC236}">
                <a16:creationId xmlns="" xmlns:a16="http://schemas.microsoft.com/office/drawing/2014/main" id="{6F4D49C0-2F4C-406F-8A7E-2FEAC9F5FB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FA090C6B-04C5-438F-AC0C-A84BDD19E177}"/>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2168404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0ED3E1EC-EB0D-4B6E-8B8B-58AF504B16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 y="0"/>
            <a:ext cx="12180351" cy="6858000"/>
          </a:xfrm>
          <a:prstGeom prst="rect">
            <a:avLst/>
          </a:prstGeom>
        </p:spPr>
      </p:pic>
      <p:sp>
        <p:nvSpPr>
          <p:cNvPr id="2" name="Title 1">
            <a:extLst>
              <a:ext uri="{FF2B5EF4-FFF2-40B4-BE49-F238E27FC236}">
                <a16:creationId xmlns="" xmlns:a16="http://schemas.microsoft.com/office/drawing/2014/main" id="{8EF44462-ECA5-46AC-8EFC-DAF17D12757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 xmlns:a16="http://schemas.microsoft.com/office/drawing/2014/main" id="{8BF65FDE-E5C6-4BF4-BADB-18B1ED851EFA}"/>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4" name="Footer Placeholder 3">
            <a:extLst>
              <a:ext uri="{FF2B5EF4-FFF2-40B4-BE49-F238E27FC236}">
                <a16:creationId xmlns="" xmlns:a16="http://schemas.microsoft.com/office/drawing/2014/main" id="{0796AC95-E367-499C-8B5C-6F03A020F6B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 xmlns:a16="http://schemas.microsoft.com/office/drawing/2014/main" id="{9D110775-09C5-435A-A67C-C91920CE3BCC}"/>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1529226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8216DA48-4199-4280-B438-00FE3DAB2E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24" y="0"/>
            <a:ext cx="12186176" cy="6858000"/>
          </a:xfrm>
          <a:prstGeom prst="rect">
            <a:avLst/>
          </a:prstGeom>
        </p:spPr>
      </p:pic>
      <p:sp>
        <p:nvSpPr>
          <p:cNvPr id="2" name="Title 1">
            <a:extLst>
              <a:ext uri="{FF2B5EF4-FFF2-40B4-BE49-F238E27FC236}">
                <a16:creationId xmlns="" xmlns:a16="http://schemas.microsoft.com/office/drawing/2014/main" id="{78E24C11-3718-4052-AD63-1E8FC5E109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 xmlns:a16="http://schemas.microsoft.com/office/drawing/2014/main" id="{CD898EB4-4709-46DA-8AF6-AE0D83D345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 xmlns:a16="http://schemas.microsoft.com/office/drawing/2014/main" id="{F1902BB4-1F48-4BEF-9998-BB7199623835}"/>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5" name="Footer Placeholder 4">
            <a:extLst>
              <a:ext uri="{FF2B5EF4-FFF2-40B4-BE49-F238E27FC236}">
                <a16:creationId xmlns="" xmlns:a16="http://schemas.microsoft.com/office/drawing/2014/main" id="{1B08B8A5-B727-4931-8D6D-41B4571699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8BEFF1E7-B18E-472A-9D3B-765D0285085D}"/>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1071965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14C8C4-7B42-448E-9D64-CEDD8B1E65B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 xmlns:a16="http://schemas.microsoft.com/office/drawing/2014/main" id="{3EC4A08B-DADC-4611-971E-283C0A6658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085984DB-D515-4D1E-9EFB-7FCE47D99781}"/>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5" name="Footer Placeholder 4">
            <a:extLst>
              <a:ext uri="{FF2B5EF4-FFF2-40B4-BE49-F238E27FC236}">
                <a16:creationId xmlns="" xmlns:a16="http://schemas.microsoft.com/office/drawing/2014/main" id="{D6427CA3-225E-4CC2-B267-F9FA8CED37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0004D948-B09C-4A33-87EE-CEE4AB862926}"/>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329445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AD81BB-F502-46D1-A816-597CD149169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 xmlns:a16="http://schemas.microsoft.com/office/drawing/2014/main" id="{13A6D262-D402-468A-B574-398BABEF0F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A915755F-D1E7-43E1-935B-C6642E322DA2}"/>
              </a:ext>
            </a:extLst>
          </p:cNvPr>
          <p:cNvSpPr>
            <a:spLocks noGrp="1"/>
          </p:cNvSpPr>
          <p:nvPr>
            <p:ph type="dt" sz="half" idx="10"/>
          </p:nvPr>
        </p:nvSpPr>
        <p:spPr/>
        <p:txBody>
          <a:bodyPr/>
          <a:lstStyle/>
          <a:p>
            <a:fld id="{102E31A4-2B6B-4845-81F7-6ACA36A041F2}" type="datetimeFigureOut">
              <a:rPr lang="en-GB" smtClean="0"/>
              <a:t>22/02/2018</a:t>
            </a:fld>
            <a:endParaRPr lang="en-GB"/>
          </a:p>
        </p:txBody>
      </p:sp>
      <p:sp>
        <p:nvSpPr>
          <p:cNvPr id="5" name="Footer Placeholder 4">
            <a:extLst>
              <a:ext uri="{FF2B5EF4-FFF2-40B4-BE49-F238E27FC236}">
                <a16:creationId xmlns="" xmlns:a16="http://schemas.microsoft.com/office/drawing/2014/main" id="{60AD014E-D265-40EC-BA67-2B6C730121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 xmlns:a16="http://schemas.microsoft.com/office/drawing/2014/main" id="{4597A7B5-756F-44F1-AF77-6876CAD9D9F3}"/>
              </a:ext>
            </a:extLst>
          </p:cNvPr>
          <p:cNvSpPr>
            <a:spLocks noGrp="1"/>
          </p:cNvSpPr>
          <p:nvPr>
            <p:ph type="sldNum" sz="quarter" idx="12"/>
          </p:nvPr>
        </p:nvSpPr>
        <p:spPr/>
        <p:txBody>
          <a:bodyPr/>
          <a:lstStyle/>
          <a:p>
            <a:fld id="{7B9EDF20-2281-431F-B56B-5A16BC4C9C05}" type="slidenum">
              <a:rPr lang="en-GB" smtClean="0"/>
              <a:t>‹#›</a:t>
            </a:fld>
            <a:endParaRPr lang="en-GB"/>
          </a:p>
        </p:txBody>
      </p:sp>
    </p:spTree>
    <p:extLst>
      <p:ext uri="{BB962C8B-B14F-4D97-AF65-F5344CB8AC3E}">
        <p14:creationId xmlns:p14="http://schemas.microsoft.com/office/powerpoint/2010/main" val="90300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27817A7-32D5-45C8-8F93-3AFB2B0B1B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 xmlns:a16="http://schemas.microsoft.com/office/drawing/2014/main" id="{7022C68C-E132-4137-82D8-DD985A168B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 xmlns:a16="http://schemas.microsoft.com/office/drawing/2014/main" id="{B4307A82-C35F-44A1-BFF6-501887ECCA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2E31A4-2B6B-4845-81F7-6ACA36A041F2}" type="datetimeFigureOut">
              <a:rPr lang="en-GB" smtClean="0"/>
              <a:t>22/02/2018</a:t>
            </a:fld>
            <a:endParaRPr lang="en-GB"/>
          </a:p>
        </p:txBody>
      </p:sp>
      <p:sp>
        <p:nvSpPr>
          <p:cNvPr id="5" name="Footer Placeholder 4">
            <a:extLst>
              <a:ext uri="{FF2B5EF4-FFF2-40B4-BE49-F238E27FC236}">
                <a16:creationId xmlns="" xmlns:a16="http://schemas.microsoft.com/office/drawing/2014/main" id="{14F2EDBF-0ADC-4871-937C-2C79C2C9DB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 xmlns:a16="http://schemas.microsoft.com/office/drawing/2014/main" id="{987D4F91-AD70-4199-94CF-7F39354B59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EDF20-2281-431F-B56B-5A16BC4C9C05}" type="slidenum">
              <a:rPr lang="en-GB" smtClean="0"/>
              <a:t>‹#›</a:t>
            </a:fld>
            <a:endParaRPr lang="en-GB"/>
          </a:p>
        </p:txBody>
      </p:sp>
    </p:spTree>
    <p:extLst>
      <p:ext uri="{BB962C8B-B14F-4D97-AF65-F5344CB8AC3E}">
        <p14:creationId xmlns:p14="http://schemas.microsoft.com/office/powerpoint/2010/main" val="385626051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7" r:id="rId3"/>
    <p:sldLayoutId id="2147483676" r:id="rId4"/>
    <p:sldLayoutId id="2147483675" r:id="rId5"/>
    <p:sldLayoutId id="2147483674"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1.png"/><Relationship Id="rId2" Type="http://schemas.openxmlformats.org/officeDocument/2006/relationships/image" Target="../media/image23.jpg"/><Relationship Id="rId1" Type="http://schemas.openxmlformats.org/officeDocument/2006/relationships/slideLayout" Target="../slideLayouts/slideLayout5.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jpg"/><Relationship Id="rId1" Type="http://schemas.openxmlformats.org/officeDocument/2006/relationships/slideLayout" Target="../slideLayouts/slideLayout5.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6.jp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30.jp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14.jp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20.jpg"/><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17.jp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8.jpg"/><Relationship Id="rId4" Type="http://schemas.openxmlformats.org/officeDocument/2006/relationships/image" Target="../media/image34.jpg"/></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5.jp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2.jp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23.jpg"/><Relationship Id="rId4" Type="http://schemas.openxmlformats.org/officeDocument/2006/relationships/image" Target="../media/image37.jpg"/></Relationships>
</file>

<file path=ppt/slides/_rels/slide1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5.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beeswift.co.uk/"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jpg"/><Relationship Id="rId7" Type="http://schemas.openxmlformats.org/officeDocument/2006/relationships/image" Target="../media/image19.jpg"/><Relationship Id="rId2" Type="http://schemas.openxmlformats.org/officeDocument/2006/relationships/image" Target="../media/image16.jpg"/><Relationship Id="rId1" Type="http://schemas.openxmlformats.org/officeDocument/2006/relationships/slideLayout" Target="../slideLayouts/slideLayout5.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1.png"/><Relationship Id="rId2" Type="http://schemas.openxmlformats.org/officeDocument/2006/relationships/image" Target="../media/image16.jpg"/><Relationship Id="rId1" Type="http://schemas.openxmlformats.org/officeDocument/2006/relationships/slideLayout" Target="../slideLayouts/slideLayout5.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1.png"/><Relationship Id="rId2" Type="http://schemas.openxmlformats.org/officeDocument/2006/relationships/image" Target="../media/image16.jpg"/><Relationship Id="rId1" Type="http://schemas.openxmlformats.org/officeDocument/2006/relationships/slideLayout" Target="../slideLayouts/slideLayout5.xml"/><Relationship Id="rId6" Type="http://schemas.openxmlformats.org/officeDocument/2006/relationships/image" Target="../media/image22.jpg"/><Relationship Id="rId5" Type="http://schemas.openxmlformats.org/officeDocument/2006/relationships/image" Target="../media/image19.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26F8E7F-80B1-4D28-8309-BA51EC5765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4" y="0"/>
            <a:ext cx="12180351" cy="68580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9158" y="2137863"/>
            <a:ext cx="5110837" cy="1638589"/>
          </a:xfrm>
          <a:prstGeom prst="rect">
            <a:avLst/>
          </a:prstGeom>
        </p:spPr>
      </p:pic>
      <p:sp>
        <p:nvSpPr>
          <p:cNvPr id="5" name="TextBox 4">
            <a:extLst>
              <a:ext uri="{FF2B5EF4-FFF2-40B4-BE49-F238E27FC236}">
                <a16:creationId xmlns="" xmlns:a16="http://schemas.microsoft.com/office/drawing/2014/main" id="{F804CA8B-66D6-44B0-BF53-EEBB714FE63D}"/>
              </a:ext>
            </a:extLst>
          </p:cNvPr>
          <p:cNvSpPr txBox="1"/>
          <p:nvPr/>
        </p:nvSpPr>
        <p:spPr>
          <a:xfrm>
            <a:off x="3331139" y="3838073"/>
            <a:ext cx="5666873" cy="830997"/>
          </a:xfrm>
          <a:prstGeom prst="rect">
            <a:avLst/>
          </a:prstGeom>
          <a:noFill/>
        </p:spPr>
        <p:txBody>
          <a:bodyPr wrap="square" rtlCol="0">
            <a:spAutoFit/>
          </a:bodyPr>
          <a:lstStyle/>
          <a:p>
            <a:pPr algn="ctr"/>
            <a:r>
              <a:rPr lang="en-GB" sz="4800" b="1" dirty="0">
                <a:solidFill>
                  <a:srgbClr val="0055A5"/>
                </a:solidFill>
                <a:latin typeface="Arial" panose="020B0604020202020204" pitchFamily="34" charset="0"/>
                <a:cs typeface="Arial" panose="020B0604020202020204" pitchFamily="34" charset="0"/>
              </a:rPr>
              <a:t>ARC Presentation</a:t>
            </a:r>
          </a:p>
        </p:txBody>
      </p:sp>
    </p:spTree>
    <p:extLst>
      <p:ext uri="{BB962C8B-B14F-4D97-AF65-F5344CB8AC3E}">
        <p14:creationId xmlns:p14="http://schemas.microsoft.com/office/powerpoint/2010/main" val="972648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991232" y="3534032"/>
            <a:ext cx="7636476"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a:stretch>
            <a:fillRect/>
          </a:stretch>
        </p:blipFill>
        <p:spPr>
          <a:xfrm>
            <a:off x="9294650" y="1455646"/>
            <a:ext cx="688646" cy="1485182"/>
          </a:xfrm>
          <a:prstGeom prst="rect">
            <a:avLst/>
          </a:prstGeom>
          <a:noFill/>
          <a:ln cap="flat">
            <a:noFill/>
          </a:ln>
        </p:spPr>
      </p:pic>
      <p:pic>
        <p:nvPicPr>
          <p:cNvPr id="6" name="Picture 5"/>
          <p:cNvPicPr>
            <a:picLocks noChangeAspect="1"/>
          </p:cNvPicPr>
          <p:nvPr/>
        </p:nvPicPr>
        <p:blipFill>
          <a:blip r:embed="rId3"/>
          <a:stretch>
            <a:fillRect/>
          </a:stretch>
        </p:blipFill>
        <p:spPr>
          <a:xfrm>
            <a:off x="3699507" y="1457852"/>
            <a:ext cx="1172768" cy="1440553"/>
          </a:xfrm>
          <a:prstGeom prst="rect">
            <a:avLst/>
          </a:prstGeom>
          <a:noFill/>
          <a:ln cap="flat">
            <a:noFill/>
          </a:ln>
        </p:spPr>
      </p:pic>
      <p:sp>
        <p:nvSpPr>
          <p:cNvPr id="7" name="TextBox 6"/>
          <p:cNvSpPr txBox="1"/>
          <p:nvPr/>
        </p:nvSpPr>
        <p:spPr>
          <a:xfrm>
            <a:off x="3869265" y="1046097"/>
            <a:ext cx="93097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a:uFillTx/>
                <a:latin typeface="Calibri"/>
              </a:rPr>
              <a:t>CARC22</a:t>
            </a:r>
          </a:p>
        </p:txBody>
      </p:sp>
      <p:sp>
        <p:nvSpPr>
          <p:cNvPr id="8" name="TextBox 7"/>
          <p:cNvSpPr txBox="1"/>
          <p:nvPr/>
        </p:nvSpPr>
        <p:spPr>
          <a:xfrm>
            <a:off x="4940546" y="1633554"/>
            <a:ext cx="529309" cy="923333"/>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dirty="0">
                <a:uFillTx/>
                <a:latin typeface="Calibri"/>
              </a:rPr>
              <a:t>+</a:t>
            </a:r>
          </a:p>
        </p:txBody>
      </p:sp>
      <p:sp>
        <p:nvSpPr>
          <p:cNvPr id="11" name="TextBox 10"/>
          <p:cNvSpPr txBox="1"/>
          <p:nvPr/>
        </p:nvSpPr>
        <p:spPr>
          <a:xfrm>
            <a:off x="3869265" y="2940828"/>
            <a:ext cx="93097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smtClean="0">
                <a:uFillTx/>
                <a:latin typeface="Calibri"/>
              </a:rPr>
              <a:t>5.9cal</a:t>
            </a:r>
            <a:endParaRPr lang="en-GB" b="1" i="0" u="none" strike="noStrike" kern="1200" cap="none" spc="0" baseline="0" dirty="0">
              <a:uFillTx/>
              <a:latin typeface="Calibri"/>
            </a:endParaRPr>
          </a:p>
        </p:txBody>
      </p:sp>
      <p:sp>
        <p:nvSpPr>
          <p:cNvPr id="13" name="TextBox 12"/>
          <p:cNvSpPr txBox="1"/>
          <p:nvPr/>
        </p:nvSpPr>
        <p:spPr>
          <a:xfrm>
            <a:off x="6459723" y="1633554"/>
            <a:ext cx="529309" cy="923333"/>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dirty="0">
                <a:uFillTx/>
                <a:latin typeface="Calibri"/>
              </a:rPr>
              <a:t>+</a:t>
            </a:r>
          </a:p>
        </p:txBody>
      </p:sp>
      <p:sp>
        <p:nvSpPr>
          <p:cNvPr id="16" name="TextBox 15"/>
          <p:cNvSpPr txBox="1"/>
          <p:nvPr/>
        </p:nvSpPr>
        <p:spPr>
          <a:xfrm>
            <a:off x="10057588" y="1633553"/>
            <a:ext cx="529312" cy="923330"/>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dirty="0">
                <a:latin typeface="Calibri"/>
              </a:rPr>
              <a:t>=</a:t>
            </a:r>
            <a:endParaRPr lang="en-GB" sz="5400" b="0" i="0" u="none" strike="noStrike" kern="1200" cap="none" spc="0" baseline="0" dirty="0">
              <a:uFillTx/>
              <a:latin typeface="Calibri"/>
            </a:endParaRPr>
          </a:p>
        </p:txBody>
      </p:sp>
      <p:sp>
        <p:nvSpPr>
          <p:cNvPr id="17" name="TextBox 16"/>
          <p:cNvSpPr txBox="1"/>
          <p:nvPr/>
        </p:nvSpPr>
        <p:spPr>
          <a:xfrm>
            <a:off x="10390514" y="1934745"/>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a:t>
            </a:r>
            <a:r>
              <a:rPr lang="en-GB" b="1" i="0" u="none" strike="noStrike" kern="0" cap="none" spc="0" baseline="0" dirty="0" err="1" smtClean="0">
                <a:uFillTx/>
                <a:latin typeface="Calibri"/>
              </a:rPr>
              <a:t>cal</a:t>
            </a:r>
            <a:endParaRPr lang="en-GB" b="1" i="0" u="none" strike="noStrike" kern="1200" cap="none" spc="0" baseline="0" dirty="0">
              <a:uFillTx/>
              <a:latin typeface="Calibri"/>
            </a:endParaRPr>
          </a:p>
        </p:txBody>
      </p:sp>
      <p:sp>
        <p:nvSpPr>
          <p:cNvPr id="19" name="TextBox 18"/>
          <p:cNvSpPr txBox="1"/>
          <p:nvPr/>
        </p:nvSpPr>
        <p:spPr>
          <a:xfrm>
            <a:off x="5469855" y="1046097"/>
            <a:ext cx="93097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smtClean="0">
                <a:uFillTx/>
                <a:latin typeface="Calibri"/>
              </a:rPr>
              <a:t>CARC24</a:t>
            </a:r>
            <a:endParaRPr lang="en-GB" b="1" i="0" u="none" strike="noStrike" kern="1200" cap="none" spc="0" baseline="0" dirty="0">
              <a:uFillTx/>
              <a:latin typeface="Calibri"/>
            </a:endParaRPr>
          </a:p>
        </p:txBody>
      </p:sp>
      <p:sp>
        <p:nvSpPr>
          <p:cNvPr id="20" name="TextBox 19"/>
          <p:cNvSpPr txBox="1"/>
          <p:nvPr/>
        </p:nvSpPr>
        <p:spPr>
          <a:xfrm>
            <a:off x="5469855" y="2940828"/>
            <a:ext cx="93097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smtClean="0">
                <a:uFillTx/>
                <a:latin typeface="Calibri"/>
              </a:rPr>
              <a:t>5.9cal</a:t>
            </a:r>
            <a:endParaRPr lang="en-GB" b="1" i="0" u="none" strike="noStrike" kern="1200" cap="none" spc="0" baseline="0" dirty="0">
              <a:uFillTx/>
              <a:latin typeface="Calibri"/>
            </a:endParaRPr>
          </a:p>
        </p:txBody>
      </p:sp>
      <p:pic>
        <p:nvPicPr>
          <p:cNvPr id="21" name="Picture 20"/>
          <p:cNvPicPr>
            <a:picLocks noChangeAspect="1"/>
          </p:cNvPicPr>
          <p:nvPr/>
        </p:nvPicPr>
        <p:blipFill>
          <a:blip r:embed="rId4"/>
          <a:stretch>
            <a:fillRect/>
          </a:stretch>
        </p:blipFill>
        <p:spPr>
          <a:xfrm>
            <a:off x="5466521" y="1457851"/>
            <a:ext cx="924931" cy="1482977"/>
          </a:xfrm>
          <a:prstGeom prst="rect">
            <a:avLst/>
          </a:prstGeom>
          <a:noFill/>
          <a:ln cap="flat">
            <a:noFill/>
          </a:ln>
        </p:spPr>
      </p:pic>
      <p:sp>
        <p:nvSpPr>
          <p:cNvPr id="22" name="TextBox 21"/>
          <p:cNvSpPr txBox="1"/>
          <p:nvPr/>
        </p:nvSpPr>
        <p:spPr>
          <a:xfrm>
            <a:off x="8445128" y="1636450"/>
            <a:ext cx="529309" cy="923333"/>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dirty="0">
                <a:uFillTx/>
                <a:latin typeface="Calibri"/>
              </a:rPr>
              <a:t>+</a:t>
            </a:r>
          </a:p>
        </p:txBody>
      </p:sp>
      <p:sp>
        <p:nvSpPr>
          <p:cNvPr id="24" name="TextBox 23"/>
          <p:cNvSpPr txBox="1"/>
          <p:nvPr/>
        </p:nvSpPr>
        <p:spPr>
          <a:xfrm>
            <a:off x="9009185" y="1049422"/>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CARC53</a:t>
            </a:r>
            <a:endParaRPr lang="en-GB" b="1" i="0" u="none" strike="noStrike" kern="1200" cap="none" spc="0" baseline="0" dirty="0">
              <a:uFillTx/>
              <a:latin typeface="Calibri"/>
            </a:endParaRPr>
          </a:p>
        </p:txBody>
      </p:sp>
      <p:sp>
        <p:nvSpPr>
          <p:cNvPr id="25" name="TextBox 24"/>
          <p:cNvSpPr txBox="1"/>
          <p:nvPr/>
        </p:nvSpPr>
        <p:spPr>
          <a:xfrm>
            <a:off x="8969356" y="2944153"/>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16cal</a:t>
            </a:r>
            <a:endParaRPr lang="en-GB" b="1" i="0" u="none" strike="noStrike" kern="1200" cap="none" spc="0" baseline="0" dirty="0">
              <a:uFillTx/>
              <a:latin typeface="Calibri"/>
            </a:endParaRPr>
          </a:p>
        </p:txBody>
      </p:sp>
      <p:pic>
        <p:nvPicPr>
          <p:cNvPr id="26" name="Picture 25"/>
          <p:cNvPicPr>
            <a:picLocks noChangeAspect="1"/>
          </p:cNvPicPr>
          <p:nvPr/>
        </p:nvPicPr>
        <p:blipFill>
          <a:blip r:embed="rId3"/>
          <a:stretch>
            <a:fillRect/>
          </a:stretch>
        </p:blipFill>
        <p:spPr>
          <a:xfrm>
            <a:off x="3699507" y="4212083"/>
            <a:ext cx="1172768" cy="1440553"/>
          </a:xfrm>
          <a:prstGeom prst="rect">
            <a:avLst/>
          </a:prstGeom>
          <a:noFill/>
          <a:ln cap="flat">
            <a:noFill/>
          </a:ln>
        </p:spPr>
      </p:pic>
      <p:sp>
        <p:nvSpPr>
          <p:cNvPr id="27" name="TextBox 26"/>
          <p:cNvSpPr txBox="1"/>
          <p:nvPr/>
        </p:nvSpPr>
        <p:spPr>
          <a:xfrm>
            <a:off x="3869265" y="3800328"/>
            <a:ext cx="93097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a:uFillTx/>
                <a:latin typeface="Calibri"/>
              </a:rPr>
              <a:t>CARC22</a:t>
            </a:r>
          </a:p>
        </p:txBody>
      </p:sp>
      <p:sp>
        <p:nvSpPr>
          <p:cNvPr id="28" name="TextBox 27"/>
          <p:cNvSpPr txBox="1"/>
          <p:nvPr/>
        </p:nvSpPr>
        <p:spPr>
          <a:xfrm>
            <a:off x="4940546" y="4387785"/>
            <a:ext cx="529309" cy="923333"/>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dirty="0">
                <a:uFillTx/>
                <a:latin typeface="Calibri"/>
              </a:rPr>
              <a:t>+</a:t>
            </a:r>
          </a:p>
        </p:txBody>
      </p:sp>
      <p:sp>
        <p:nvSpPr>
          <p:cNvPr id="29" name="TextBox 28"/>
          <p:cNvSpPr txBox="1"/>
          <p:nvPr/>
        </p:nvSpPr>
        <p:spPr>
          <a:xfrm>
            <a:off x="3869265" y="5695059"/>
            <a:ext cx="93097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smtClean="0">
                <a:uFillTx/>
                <a:latin typeface="Calibri"/>
              </a:rPr>
              <a:t>5.9cal</a:t>
            </a:r>
            <a:endParaRPr lang="en-GB" b="1" i="0" u="none" strike="noStrike" kern="1200" cap="none" spc="0" baseline="0" dirty="0">
              <a:uFillTx/>
              <a:latin typeface="Calibri"/>
            </a:endParaRPr>
          </a:p>
        </p:txBody>
      </p:sp>
      <p:sp>
        <p:nvSpPr>
          <p:cNvPr id="30" name="TextBox 29"/>
          <p:cNvSpPr txBox="1"/>
          <p:nvPr/>
        </p:nvSpPr>
        <p:spPr>
          <a:xfrm>
            <a:off x="6459723" y="4387785"/>
            <a:ext cx="529309" cy="923333"/>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dirty="0">
                <a:uFillTx/>
                <a:latin typeface="Calibri"/>
              </a:rPr>
              <a:t>+</a:t>
            </a:r>
          </a:p>
        </p:txBody>
      </p:sp>
      <p:sp>
        <p:nvSpPr>
          <p:cNvPr id="31" name="TextBox 30"/>
          <p:cNvSpPr txBox="1"/>
          <p:nvPr/>
        </p:nvSpPr>
        <p:spPr>
          <a:xfrm>
            <a:off x="10057588" y="4387784"/>
            <a:ext cx="529312" cy="923330"/>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dirty="0">
                <a:latin typeface="Calibri"/>
              </a:rPr>
              <a:t>=</a:t>
            </a:r>
            <a:endParaRPr lang="en-GB" sz="5400" b="0" i="0" u="none" strike="noStrike" kern="1200" cap="none" spc="0" baseline="0" dirty="0">
              <a:uFillTx/>
              <a:latin typeface="Calibri"/>
            </a:endParaRPr>
          </a:p>
        </p:txBody>
      </p:sp>
      <p:sp>
        <p:nvSpPr>
          <p:cNvPr id="32" name="TextBox 31"/>
          <p:cNvSpPr txBox="1"/>
          <p:nvPr/>
        </p:nvSpPr>
        <p:spPr>
          <a:xfrm>
            <a:off x="10390514" y="4688976"/>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a:t>
            </a:r>
            <a:r>
              <a:rPr lang="en-GB" b="1" i="0" u="none" strike="noStrike" kern="0" cap="none" spc="0" baseline="0" dirty="0" err="1" smtClean="0">
                <a:uFillTx/>
                <a:latin typeface="Calibri"/>
              </a:rPr>
              <a:t>cal</a:t>
            </a:r>
            <a:endParaRPr lang="en-GB" b="1" i="0" u="none" strike="noStrike" kern="1200" cap="none" spc="0" baseline="0" dirty="0">
              <a:uFillTx/>
              <a:latin typeface="Calibri"/>
            </a:endParaRPr>
          </a:p>
        </p:txBody>
      </p:sp>
      <p:sp>
        <p:nvSpPr>
          <p:cNvPr id="33" name="TextBox 32"/>
          <p:cNvSpPr txBox="1"/>
          <p:nvPr/>
        </p:nvSpPr>
        <p:spPr>
          <a:xfrm>
            <a:off x="5469855" y="3800328"/>
            <a:ext cx="93097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smtClean="0">
                <a:uFillTx/>
                <a:latin typeface="Calibri"/>
              </a:rPr>
              <a:t>CARC24</a:t>
            </a:r>
            <a:endParaRPr lang="en-GB" b="1" i="0" u="none" strike="noStrike" kern="1200" cap="none" spc="0" baseline="0" dirty="0">
              <a:uFillTx/>
              <a:latin typeface="Calibri"/>
            </a:endParaRPr>
          </a:p>
        </p:txBody>
      </p:sp>
      <p:sp>
        <p:nvSpPr>
          <p:cNvPr id="34" name="TextBox 33"/>
          <p:cNvSpPr txBox="1"/>
          <p:nvPr/>
        </p:nvSpPr>
        <p:spPr>
          <a:xfrm>
            <a:off x="5469855" y="5695059"/>
            <a:ext cx="93097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smtClean="0">
                <a:uFillTx/>
                <a:latin typeface="Calibri"/>
              </a:rPr>
              <a:t>5.9cal</a:t>
            </a:r>
            <a:endParaRPr lang="en-GB" b="1" i="0" u="none" strike="noStrike" kern="1200" cap="none" spc="0" baseline="0" dirty="0">
              <a:uFillTx/>
              <a:latin typeface="Calibri"/>
            </a:endParaRPr>
          </a:p>
        </p:txBody>
      </p:sp>
      <p:pic>
        <p:nvPicPr>
          <p:cNvPr id="35" name="Picture 34"/>
          <p:cNvPicPr>
            <a:picLocks noChangeAspect="1"/>
          </p:cNvPicPr>
          <p:nvPr/>
        </p:nvPicPr>
        <p:blipFill>
          <a:blip r:embed="rId4"/>
          <a:stretch>
            <a:fillRect/>
          </a:stretch>
        </p:blipFill>
        <p:spPr>
          <a:xfrm>
            <a:off x="5466521" y="4212082"/>
            <a:ext cx="924931" cy="1482977"/>
          </a:xfrm>
          <a:prstGeom prst="rect">
            <a:avLst/>
          </a:prstGeom>
          <a:noFill/>
          <a:ln cap="flat">
            <a:noFill/>
          </a:ln>
        </p:spPr>
      </p:pic>
      <p:sp>
        <p:nvSpPr>
          <p:cNvPr id="36" name="TextBox 35"/>
          <p:cNvSpPr txBox="1"/>
          <p:nvPr/>
        </p:nvSpPr>
        <p:spPr>
          <a:xfrm>
            <a:off x="8445128" y="4390681"/>
            <a:ext cx="529309" cy="923333"/>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dirty="0">
                <a:uFillTx/>
                <a:latin typeface="Calibri"/>
              </a:rPr>
              <a:t>+</a:t>
            </a:r>
          </a:p>
        </p:txBody>
      </p:sp>
      <p:sp>
        <p:nvSpPr>
          <p:cNvPr id="38" name="TextBox 37"/>
          <p:cNvSpPr txBox="1"/>
          <p:nvPr/>
        </p:nvSpPr>
        <p:spPr>
          <a:xfrm>
            <a:off x="9009185" y="3803653"/>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CARC53</a:t>
            </a:r>
            <a:endParaRPr lang="en-GB" b="1" i="0" u="none" strike="noStrike" kern="1200" cap="none" spc="0" baseline="0" dirty="0">
              <a:uFillTx/>
              <a:latin typeface="Calibri"/>
            </a:endParaRPr>
          </a:p>
        </p:txBody>
      </p:sp>
      <p:sp>
        <p:nvSpPr>
          <p:cNvPr id="39" name="TextBox 38"/>
          <p:cNvSpPr txBox="1"/>
          <p:nvPr/>
        </p:nvSpPr>
        <p:spPr>
          <a:xfrm>
            <a:off x="8969356" y="5698384"/>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16cal</a:t>
            </a:r>
            <a:endParaRPr lang="en-GB" b="1" i="0" u="none" strike="noStrike" kern="1200" cap="none" spc="0" baseline="0" dirty="0">
              <a:uFillTx/>
              <a:latin typeface="Calibri"/>
            </a:endParaRPr>
          </a:p>
        </p:txBody>
      </p:sp>
      <p:pic>
        <p:nvPicPr>
          <p:cNvPr id="40" name="Picture 39"/>
          <p:cNvPicPr>
            <a:picLocks noChangeAspect="1"/>
          </p:cNvPicPr>
          <p:nvPr/>
        </p:nvPicPr>
        <p:blipFill>
          <a:blip r:embed="rId2"/>
          <a:stretch>
            <a:fillRect/>
          </a:stretch>
        </p:blipFill>
        <p:spPr>
          <a:xfrm>
            <a:off x="9262338" y="4193093"/>
            <a:ext cx="688646" cy="1485182"/>
          </a:xfrm>
          <a:prstGeom prst="rect">
            <a:avLst/>
          </a:prstGeom>
          <a:noFill/>
          <a:ln cap="flat">
            <a:noFill/>
          </a:ln>
        </p:spPr>
      </p:pic>
      <p:sp>
        <p:nvSpPr>
          <p:cNvPr id="41" name="TextBox 40"/>
          <p:cNvSpPr txBox="1"/>
          <p:nvPr/>
        </p:nvSpPr>
        <p:spPr>
          <a:xfrm>
            <a:off x="7140417" y="1050522"/>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CARC51</a:t>
            </a:r>
            <a:endParaRPr lang="en-GB" b="1" i="0" u="none" strike="noStrike" kern="1200" cap="none" spc="0" baseline="0" dirty="0">
              <a:uFillTx/>
              <a:latin typeface="Calibri"/>
            </a:endParaRPr>
          </a:p>
        </p:txBody>
      </p:sp>
      <p:sp>
        <p:nvSpPr>
          <p:cNvPr id="42" name="TextBox 41"/>
          <p:cNvSpPr txBox="1"/>
          <p:nvPr/>
        </p:nvSpPr>
        <p:spPr>
          <a:xfrm>
            <a:off x="7100588" y="2945253"/>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6.2cal</a:t>
            </a:r>
            <a:endParaRPr lang="en-GB" b="1" i="0" u="none" strike="noStrike" kern="1200" cap="none" spc="0" baseline="0" dirty="0">
              <a:uFillTx/>
              <a:latin typeface="Calibri"/>
            </a:endParaRPr>
          </a:p>
        </p:txBody>
      </p:sp>
      <p:sp>
        <p:nvSpPr>
          <p:cNvPr id="43" name="TextBox 42"/>
          <p:cNvSpPr txBox="1"/>
          <p:nvPr/>
        </p:nvSpPr>
        <p:spPr>
          <a:xfrm>
            <a:off x="7144252" y="3800328"/>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CARC56</a:t>
            </a:r>
            <a:endParaRPr lang="en-GB" b="1" i="0" u="none" strike="noStrike" kern="1200" cap="none" spc="0" baseline="0" dirty="0">
              <a:uFillTx/>
              <a:latin typeface="Calibri"/>
            </a:endParaRPr>
          </a:p>
        </p:txBody>
      </p:sp>
      <p:sp>
        <p:nvSpPr>
          <p:cNvPr id="44" name="TextBox 43"/>
          <p:cNvSpPr txBox="1"/>
          <p:nvPr/>
        </p:nvSpPr>
        <p:spPr>
          <a:xfrm>
            <a:off x="7104423" y="5695059"/>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kern="0" dirty="0" smtClean="0">
                <a:latin typeface="Calibri"/>
              </a:rPr>
              <a:t>12.8</a:t>
            </a:r>
            <a:r>
              <a:rPr lang="en-GB" b="1" i="0" u="none" strike="noStrike" kern="0" cap="none" spc="0" baseline="0" dirty="0" smtClean="0">
                <a:uFillTx/>
                <a:latin typeface="Calibri"/>
              </a:rPr>
              <a:t>cal</a:t>
            </a:r>
            <a:endParaRPr lang="en-GB" b="1" i="0" u="none" strike="noStrike" kern="1200" cap="none" spc="0" baseline="0" dirty="0">
              <a:uFillTx/>
              <a:latin typeface="Calibri"/>
            </a:endParaRPr>
          </a:p>
        </p:txBody>
      </p:sp>
      <p:pic>
        <p:nvPicPr>
          <p:cNvPr id="45" name="Picture 44"/>
          <p:cNvPicPr>
            <a:picLocks noChangeAspect="1"/>
          </p:cNvPicPr>
          <p:nvPr/>
        </p:nvPicPr>
        <p:blipFill>
          <a:blip r:embed="rId5"/>
          <a:stretch>
            <a:fillRect/>
          </a:stretch>
        </p:blipFill>
        <p:spPr>
          <a:xfrm>
            <a:off x="7144252" y="1462276"/>
            <a:ext cx="1230967" cy="1436129"/>
          </a:xfrm>
          <a:prstGeom prst="rect">
            <a:avLst/>
          </a:prstGeom>
          <a:noFill/>
          <a:ln cap="flat">
            <a:noFill/>
          </a:ln>
        </p:spPr>
      </p:pic>
      <p:pic>
        <p:nvPicPr>
          <p:cNvPr id="46" name="Picture 12"/>
          <p:cNvPicPr>
            <a:picLocks noChangeAspect="1"/>
          </p:cNvPicPr>
          <p:nvPr/>
        </p:nvPicPr>
        <p:blipFill>
          <a:blip r:embed="rId6"/>
          <a:stretch>
            <a:fillRect/>
          </a:stretch>
        </p:blipFill>
        <p:spPr>
          <a:xfrm>
            <a:off x="7146112" y="4212082"/>
            <a:ext cx="1183623" cy="1436130"/>
          </a:xfrm>
          <a:prstGeom prst="rect">
            <a:avLst/>
          </a:prstGeom>
          <a:noFill/>
          <a:ln cap="flat">
            <a:noFill/>
          </a:ln>
        </p:spPr>
      </p:pic>
      <p:pic>
        <p:nvPicPr>
          <p:cNvPr id="47" name="Picture 46">
            <a:extLst>
              <a:ext uri="{FF2B5EF4-FFF2-40B4-BE49-F238E27FC236}">
                <a16:creationId xmlns="" xmlns:a16="http://schemas.microsoft.com/office/drawing/2014/main" id="{965198F2-E488-459E-9743-568CB8D334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579" y="6199798"/>
            <a:ext cx="2799348" cy="443461"/>
          </a:xfrm>
          <a:prstGeom prst="rect">
            <a:avLst/>
          </a:prstGeom>
        </p:spPr>
      </p:pic>
    </p:spTree>
    <p:extLst>
      <p:ext uri="{BB962C8B-B14F-4D97-AF65-F5344CB8AC3E}">
        <p14:creationId xmlns:p14="http://schemas.microsoft.com/office/powerpoint/2010/main" val="110891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6" grpId="0"/>
      <p:bldP spid="22" grpId="0"/>
      <p:bldP spid="28" grpId="0"/>
      <p:bldP spid="30" grpId="0"/>
      <p:bldP spid="3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93040" y="322296"/>
            <a:ext cx="5160244"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800" b="1" i="0" u="none" strike="noStrike" kern="1200" cap="none" spc="0" baseline="0" dirty="0">
                <a:uFillTx/>
                <a:latin typeface="Calibri"/>
              </a:rPr>
              <a:t>Associated Items</a:t>
            </a:r>
          </a:p>
        </p:txBody>
      </p:sp>
      <p:pic>
        <p:nvPicPr>
          <p:cNvPr id="3" name="Picture 2"/>
          <p:cNvPicPr>
            <a:picLocks noChangeAspect="1"/>
          </p:cNvPicPr>
          <p:nvPr/>
        </p:nvPicPr>
        <p:blipFill>
          <a:blip r:embed="rId2"/>
          <a:stretch>
            <a:fillRect/>
          </a:stretch>
        </p:blipFill>
        <p:spPr>
          <a:xfrm>
            <a:off x="3793040" y="2061622"/>
            <a:ext cx="1459647" cy="1678591"/>
          </a:xfrm>
          <a:prstGeom prst="rect">
            <a:avLst/>
          </a:prstGeom>
          <a:noFill/>
          <a:ln cap="flat">
            <a:noFill/>
          </a:ln>
        </p:spPr>
      </p:pic>
      <p:pic>
        <p:nvPicPr>
          <p:cNvPr id="4" name="Picture 3"/>
          <p:cNvPicPr>
            <a:picLocks noChangeAspect="1"/>
          </p:cNvPicPr>
          <p:nvPr/>
        </p:nvPicPr>
        <p:blipFill>
          <a:blip r:embed="rId3"/>
          <a:stretch>
            <a:fillRect/>
          </a:stretch>
        </p:blipFill>
        <p:spPr>
          <a:xfrm>
            <a:off x="6428706" y="1153293"/>
            <a:ext cx="1910483" cy="2701640"/>
          </a:xfrm>
          <a:prstGeom prst="rect">
            <a:avLst/>
          </a:prstGeom>
          <a:noFill/>
          <a:ln cap="flat">
            <a:noFill/>
          </a:ln>
        </p:spPr>
      </p:pic>
      <p:pic>
        <p:nvPicPr>
          <p:cNvPr id="5" name="Picture 4"/>
          <p:cNvPicPr>
            <a:picLocks noChangeAspect="1"/>
          </p:cNvPicPr>
          <p:nvPr/>
        </p:nvPicPr>
        <p:blipFill>
          <a:blip r:embed="rId4"/>
          <a:stretch>
            <a:fillRect/>
          </a:stretch>
        </p:blipFill>
        <p:spPr>
          <a:xfrm>
            <a:off x="9321758" y="2393037"/>
            <a:ext cx="2008406" cy="1347176"/>
          </a:xfrm>
          <a:prstGeom prst="rect">
            <a:avLst/>
          </a:prstGeom>
          <a:noFill/>
          <a:ln cap="flat">
            <a:noFill/>
          </a:ln>
        </p:spPr>
      </p:pic>
      <p:sp>
        <p:nvSpPr>
          <p:cNvPr id="6" name="TextBox 5"/>
          <p:cNvSpPr txBox="1"/>
          <p:nvPr/>
        </p:nvSpPr>
        <p:spPr>
          <a:xfrm>
            <a:off x="3793040" y="3745837"/>
            <a:ext cx="1425147"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uFillTx/>
                <a:latin typeface="Calibri"/>
              </a:rPr>
              <a:t>CNS25WCC6AEA</a:t>
            </a:r>
          </a:p>
        </p:txBody>
      </p:sp>
      <p:sp>
        <p:nvSpPr>
          <p:cNvPr id="7" name="TextBox 6"/>
          <p:cNvSpPr txBox="1"/>
          <p:nvPr/>
        </p:nvSpPr>
        <p:spPr>
          <a:xfrm>
            <a:off x="9708595" y="3748598"/>
            <a:ext cx="1425147"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uFillTx/>
                <a:latin typeface="Calibri"/>
              </a:rPr>
              <a:t>SU378GKGVB</a:t>
            </a:r>
          </a:p>
        </p:txBody>
      </p:sp>
      <p:sp>
        <p:nvSpPr>
          <p:cNvPr id="8" name="TextBox 7"/>
          <p:cNvSpPr txBox="1"/>
          <p:nvPr/>
        </p:nvSpPr>
        <p:spPr>
          <a:xfrm>
            <a:off x="6914042" y="3438059"/>
            <a:ext cx="1425147"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uFillTx/>
                <a:latin typeface="Calibri"/>
              </a:rPr>
              <a:t>SK202211</a:t>
            </a:r>
          </a:p>
        </p:txBody>
      </p:sp>
      <p:pic>
        <p:nvPicPr>
          <p:cNvPr id="9" name="Picture 8"/>
          <p:cNvPicPr>
            <a:picLocks noChangeAspect="1"/>
          </p:cNvPicPr>
          <p:nvPr/>
        </p:nvPicPr>
        <p:blipFill>
          <a:blip r:embed="rId5"/>
          <a:stretch>
            <a:fillRect/>
          </a:stretch>
        </p:blipFill>
        <p:spPr>
          <a:xfrm>
            <a:off x="3811227" y="4367601"/>
            <a:ext cx="1837431" cy="1332033"/>
          </a:xfrm>
          <a:prstGeom prst="rect">
            <a:avLst/>
          </a:prstGeom>
          <a:noFill/>
          <a:ln cap="flat">
            <a:noFill/>
          </a:ln>
        </p:spPr>
      </p:pic>
      <p:pic>
        <p:nvPicPr>
          <p:cNvPr id="10" name="Picture 9"/>
          <p:cNvPicPr>
            <a:picLocks noChangeAspect="1"/>
          </p:cNvPicPr>
          <p:nvPr/>
        </p:nvPicPr>
        <p:blipFill>
          <a:blip r:embed="rId6"/>
          <a:stretch>
            <a:fillRect/>
          </a:stretch>
        </p:blipFill>
        <p:spPr>
          <a:xfrm>
            <a:off x="6550422" y="4367601"/>
            <a:ext cx="1869573" cy="1333816"/>
          </a:xfrm>
          <a:prstGeom prst="rect">
            <a:avLst/>
          </a:prstGeom>
          <a:noFill/>
          <a:ln cap="flat">
            <a:noFill/>
          </a:ln>
        </p:spPr>
      </p:pic>
      <p:pic>
        <p:nvPicPr>
          <p:cNvPr id="11" name="Picture 10"/>
          <p:cNvPicPr>
            <a:picLocks noChangeAspect="1"/>
          </p:cNvPicPr>
          <p:nvPr/>
        </p:nvPicPr>
        <p:blipFill>
          <a:blip r:embed="rId7"/>
          <a:stretch>
            <a:fillRect/>
          </a:stretch>
        </p:blipFill>
        <p:spPr>
          <a:xfrm>
            <a:off x="9321758" y="4367601"/>
            <a:ext cx="2009668" cy="1332033"/>
          </a:xfrm>
          <a:prstGeom prst="rect">
            <a:avLst/>
          </a:prstGeom>
          <a:noFill/>
          <a:ln cap="flat">
            <a:noFill/>
          </a:ln>
        </p:spPr>
      </p:pic>
      <p:sp>
        <p:nvSpPr>
          <p:cNvPr id="12" name="TextBox 11"/>
          <p:cNvSpPr txBox="1"/>
          <p:nvPr/>
        </p:nvSpPr>
        <p:spPr>
          <a:xfrm>
            <a:off x="9865360" y="5692439"/>
            <a:ext cx="1425147"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uFillTx/>
                <a:latin typeface="Calibri"/>
              </a:rPr>
              <a:t>SUS18KGNE</a:t>
            </a:r>
          </a:p>
        </p:txBody>
      </p:sp>
      <p:sp>
        <p:nvSpPr>
          <p:cNvPr id="13" name="TextBox 12"/>
          <p:cNvSpPr txBox="1"/>
          <p:nvPr/>
        </p:nvSpPr>
        <p:spPr>
          <a:xfrm>
            <a:off x="6908583" y="5692439"/>
            <a:ext cx="1425147"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uFillTx/>
                <a:latin typeface="Calibri"/>
              </a:rPr>
              <a:t>SU378GOBKL</a:t>
            </a:r>
          </a:p>
        </p:txBody>
      </p:sp>
      <p:sp>
        <p:nvSpPr>
          <p:cNvPr id="14" name="TextBox 13"/>
          <p:cNvSpPr txBox="1"/>
          <p:nvPr/>
        </p:nvSpPr>
        <p:spPr>
          <a:xfrm>
            <a:off x="4172086" y="5689577"/>
            <a:ext cx="1425147"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uFillTx/>
                <a:latin typeface="Calibri"/>
              </a:rPr>
              <a:t>SU378GKTFG</a:t>
            </a:r>
          </a:p>
        </p:txBody>
      </p:sp>
      <p:pic>
        <p:nvPicPr>
          <p:cNvPr id="15" name="Picture 14">
            <a:extLst>
              <a:ext uri="{FF2B5EF4-FFF2-40B4-BE49-F238E27FC236}">
                <a16:creationId xmlns="" xmlns:a16="http://schemas.microsoft.com/office/drawing/2014/main" id="{CBCD6B38-AB30-4A3F-AAAD-A4C8ABACBBE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579" y="6199798"/>
            <a:ext cx="2799348" cy="443461"/>
          </a:xfrm>
          <a:prstGeom prst="rect">
            <a:avLst/>
          </a:prstGeom>
        </p:spPr>
      </p:pic>
    </p:spTree>
    <p:extLst>
      <p:ext uri="{BB962C8B-B14F-4D97-AF65-F5344CB8AC3E}">
        <p14:creationId xmlns:p14="http://schemas.microsoft.com/office/powerpoint/2010/main" val="69649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2" grpId="0"/>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78442" y="550924"/>
            <a:ext cx="2581277" cy="83099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800" b="1" i="0" u="none" strike="noStrike" kern="1200" cap="none" spc="0" baseline="0" dirty="0">
                <a:uFillTx/>
                <a:latin typeface="Calibri"/>
              </a:rPr>
              <a:t>Thermals</a:t>
            </a:r>
          </a:p>
        </p:txBody>
      </p:sp>
      <p:pic>
        <p:nvPicPr>
          <p:cNvPr id="9" name="Picture 8"/>
          <p:cNvPicPr>
            <a:picLocks noChangeAspect="1"/>
          </p:cNvPicPr>
          <p:nvPr/>
        </p:nvPicPr>
        <p:blipFill>
          <a:blip r:embed="rId2"/>
          <a:stretch>
            <a:fillRect/>
          </a:stretch>
        </p:blipFill>
        <p:spPr>
          <a:xfrm>
            <a:off x="4185549" y="2629421"/>
            <a:ext cx="1910684" cy="2346963"/>
          </a:xfrm>
          <a:prstGeom prst="rect">
            <a:avLst/>
          </a:prstGeom>
          <a:noFill/>
          <a:ln cap="flat">
            <a:noFill/>
          </a:ln>
        </p:spPr>
      </p:pic>
      <p:pic>
        <p:nvPicPr>
          <p:cNvPr id="10" name="Picture 9"/>
          <p:cNvPicPr>
            <a:picLocks noChangeAspect="1"/>
          </p:cNvPicPr>
          <p:nvPr/>
        </p:nvPicPr>
        <p:blipFill>
          <a:blip r:embed="rId3"/>
          <a:stretch>
            <a:fillRect/>
          </a:stretch>
        </p:blipFill>
        <p:spPr>
          <a:xfrm>
            <a:off x="7009499" y="2629421"/>
            <a:ext cx="1463798" cy="2346963"/>
          </a:xfrm>
          <a:prstGeom prst="rect">
            <a:avLst/>
          </a:prstGeom>
          <a:noFill/>
          <a:ln cap="flat">
            <a:noFill/>
          </a:ln>
        </p:spPr>
      </p:pic>
      <p:pic>
        <p:nvPicPr>
          <p:cNvPr id="11" name="Picture 10"/>
          <p:cNvPicPr>
            <a:picLocks noChangeAspect="1"/>
          </p:cNvPicPr>
          <p:nvPr/>
        </p:nvPicPr>
        <p:blipFill>
          <a:blip r:embed="rId4"/>
          <a:stretch>
            <a:fillRect/>
          </a:stretch>
        </p:blipFill>
        <p:spPr>
          <a:xfrm>
            <a:off x="9386555" y="2629421"/>
            <a:ext cx="1277837" cy="2346963"/>
          </a:xfrm>
          <a:prstGeom prst="rect">
            <a:avLst/>
          </a:prstGeom>
          <a:noFill/>
          <a:ln cap="flat">
            <a:noFill/>
          </a:ln>
        </p:spPr>
      </p:pic>
      <p:sp>
        <p:nvSpPr>
          <p:cNvPr id="12" name="TextBox 11"/>
          <p:cNvSpPr txBox="1"/>
          <p:nvPr/>
        </p:nvSpPr>
        <p:spPr>
          <a:xfrm>
            <a:off x="4355307" y="2167758"/>
            <a:ext cx="1571186"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uFillTx/>
                <a:latin typeface="Calibri"/>
              </a:rPr>
              <a:t>CARC22</a:t>
            </a:r>
          </a:p>
        </p:txBody>
      </p:sp>
      <p:sp>
        <p:nvSpPr>
          <p:cNvPr id="13" name="TextBox 12"/>
          <p:cNvSpPr txBox="1"/>
          <p:nvPr/>
        </p:nvSpPr>
        <p:spPr>
          <a:xfrm>
            <a:off x="6955806" y="2167758"/>
            <a:ext cx="1571186"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uFillTx/>
                <a:latin typeface="Calibri"/>
              </a:rPr>
              <a:t>CARC24</a:t>
            </a:r>
          </a:p>
        </p:txBody>
      </p:sp>
      <p:sp>
        <p:nvSpPr>
          <p:cNvPr id="14" name="TextBox 13"/>
          <p:cNvSpPr txBox="1"/>
          <p:nvPr/>
        </p:nvSpPr>
        <p:spPr>
          <a:xfrm>
            <a:off x="9239885" y="2167758"/>
            <a:ext cx="1571186"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uFillTx/>
                <a:latin typeface="Calibri"/>
              </a:rPr>
              <a:t>CARC28</a:t>
            </a:r>
          </a:p>
        </p:txBody>
      </p:sp>
      <p:pic>
        <p:nvPicPr>
          <p:cNvPr id="15" name="Picture 14">
            <a:extLst>
              <a:ext uri="{FF2B5EF4-FFF2-40B4-BE49-F238E27FC236}">
                <a16:creationId xmlns="" xmlns:a16="http://schemas.microsoft.com/office/drawing/2014/main" id="{9A914BC8-6E05-4134-8898-29CFE17CF2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579" y="6199798"/>
            <a:ext cx="2799348" cy="443461"/>
          </a:xfrm>
          <a:prstGeom prst="rect">
            <a:avLst/>
          </a:prstGeom>
        </p:spPr>
      </p:pic>
    </p:spTree>
    <p:extLst>
      <p:ext uri="{BB962C8B-B14F-4D97-AF65-F5344CB8AC3E}">
        <p14:creationId xmlns:p14="http://schemas.microsoft.com/office/powerpoint/2010/main" val="4018101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0752" y="680251"/>
            <a:ext cx="3026119" cy="83099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800" b="1" i="0" u="none" strike="noStrike" kern="1200" cap="none" spc="0" baseline="0" dirty="0">
                <a:uFillTx/>
                <a:latin typeface="Calibri"/>
              </a:rPr>
              <a:t>Polo Shirts</a:t>
            </a:r>
          </a:p>
        </p:txBody>
      </p:sp>
      <p:sp>
        <p:nvSpPr>
          <p:cNvPr id="3" name="TextBox 2"/>
          <p:cNvSpPr txBox="1"/>
          <p:nvPr/>
        </p:nvSpPr>
        <p:spPr>
          <a:xfrm>
            <a:off x="3900348" y="2514063"/>
            <a:ext cx="1571186"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0" cap="none" spc="0" baseline="0">
                <a:uFillTx/>
                <a:latin typeface="Calibri"/>
              </a:rPr>
              <a:t>CARC1</a:t>
            </a:r>
            <a:endParaRPr lang="en-GB" sz="2400" b="1" i="0" u="none" strike="noStrike" kern="1200" cap="none" spc="0" baseline="0">
              <a:uFillTx/>
              <a:latin typeface="Calibri"/>
            </a:endParaRPr>
          </a:p>
        </p:txBody>
      </p:sp>
      <p:sp>
        <p:nvSpPr>
          <p:cNvPr id="4" name="TextBox 3"/>
          <p:cNvSpPr txBox="1"/>
          <p:nvPr/>
        </p:nvSpPr>
        <p:spPr>
          <a:xfrm>
            <a:off x="5870459" y="2514063"/>
            <a:ext cx="1571186"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uFillTx/>
                <a:latin typeface="Calibri"/>
              </a:rPr>
              <a:t>CARC2</a:t>
            </a:r>
          </a:p>
        </p:txBody>
      </p:sp>
      <p:sp>
        <p:nvSpPr>
          <p:cNvPr id="5" name="TextBox 4"/>
          <p:cNvSpPr txBox="1"/>
          <p:nvPr/>
        </p:nvSpPr>
        <p:spPr>
          <a:xfrm>
            <a:off x="7889024" y="2514063"/>
            <a:ext cx="1571186"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uFillTx/>
                <a:latin typeface="Calibri"/>
              </a:rPr>
              <a:t>CARC12</a:t>
            </a:r>
          </a:p>
        </p:txBody>
      </p:sp>
      <p:pic>
        <p:nvPicPr>
          <p:cNvPr id="6" name="Picture 5"/>
          <p:cNvPicPr>
            <a:picLocks noChangeAspect="1"/>
          </p:cNvPicPr>
          <p:nvPr/>
        </p:nvPicPr>
        <p:blipFill>
          <a:blip r:embed="rId2"/>
          <a:stretch>
            <a:fillRect/>
          </a:stretch>
        </p:blipFill>
        <p:spPr>
          <a:xfrm>
            <a:off x="3947969" y="2985116"/>
            <a:ext cx="1475933" cy="1894115"/>
          </a:xfrm>
          <a:prstGeom prst="rect">
            <a:avLst/>
          </a:prstGeom>
          <a:noFill/>
          <a:ln cap="flat">
            <a:noFill/>
          </a:ln>
        </p:spPr>
      </p:pic>
      <p:pic>
        <p:nvPicPr>
          <p:cNvPr id="7" name="Picture 6"/>
          <p:cNvPicPr>
            <a:picLocks noChangeAspect="1"/>
          </p:cNvPicPr>
          <p:nvPr/>
        </p:nvPicPr>
        <p:blipFill>
          <a:blip r:embed="rId3"/>
          <a:stretch>
            <a:fillRect/>
          </a:stretch>
        </p:blipFill>
        <p:spPr>
          <a:xfrm>
            <a:off x="5870459" y="2990383"/>
            <a:ext cx="1578428" cy="1836234"/>
          </a:xfrm>
          <a:prstGeom prst="rect">
            <a:avLst/>
          </a:prstGeom>
          <a:noFill/>
          <a:ln cap="flat">
            <a:noFill/>
          </a:ln>
        </p:spPr>
      </p:pic>
      <p:pic>
        <p:nvPicPr>
          <p:cNvPr id="8" name="Picture 7"/>
          <p:cNvPicPr>
            <a:picLocks noChangeAspect="1"/>
          </p:cNvPicPr>
          <p:nvPr/>
        </p:nvPicPr>
        <p:blipFill>
          <a:blip r:embed="rId4"/>
          <a:stretch>
            <a:fillRect/>
          </a:stretch>
        </p:blipFill>
        <p:spPr>
          <a:xfrm>
            <a:off x="7938557" y="2985116"/>
            <a:ext cx="1472110" cy="1894115"/>
          </a:xfrm>
          <a:prstGeom prst="rect">
            <a:avLst/>
          </a:prstGeom>
          <a:noFill/>
          <a:ln cap="flat">
            <a:noFill/>
          </a:ln>
        </p:spPr>
      </p:pic>
      <p:pic>
        <p:nvPicPr>
          <p:cNvPr id="9" name="Picture 8"/>
          <p:cNvPicPr>
            <a:picLocks noChangeAspect="1"/>
          </p:cNvPicPr>
          <p:nvPr/>
        </p:nvPicPr>
        <p:blipFill>
          <a:blip r:embed="rId5"/>
          <a:stretch>
            <a:fillRect/>
          </a:stretch>
        </p:blipFill>
        <p:spPr>
          <a:xfrm>
            <a:off x="9857225" y="2985116"/>
            <a:ext cx="1578428" cy="1841501"/>
          </a:xfrm>
          <a:prstGeom prst="rect">
            <a:avLst/>
          </a:prstGeom>
          <a:noFill/>
          <a:ln cap="flat">
            <a:noFill/>
          </a:ln>
        </p:spPr>
      </p:pic>
      <p:sp>
        <p:nvSpPr>
          <p:cNvPr id="10" name="TextBox 9"/>
          <p:cNvSpPr txBox="1"/>
          <p:nvPr/>
        </p:nvSpPr>
        <p:spPr>
          <a:xfrm>
            <a:off x="9857225" y="2514063"/>
            <a:ext cx="1571186"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uFillTx/>
                <a:latin typeface="Calibri"/>
              </a:rPr>
              <a:t>CARC51</a:t>
            </a:r>
          </a:p>
        </p:txBody>
      </p:sp>
      <p:pic>
        <p:nvPicPr>
          <p:cNvPr id="11" name="Picture 10">
            <a:extLst>
              <a:ext uri="{FF2B5EF4-FFF2-40B4-BE49-F238E27FC236}">
                <a16:creationId xmlns="" xmlns:a16="http://schemas.microsoft.com/office/drawing/2014/main" id="{FAA055B7-2F91-4E5C-9FDE-5F9F031109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0579" y="6199798"/>
            <a:ext cx="2799348" cy="443461"/>
          </a:xfrm>
          <a:prstGeom prst="rect">
            <a:avLst/>
          </a:prstGeom>
        </p:spPr>
      </p:pic>
    </p:spTree>
    <p:extLst>
      <p:ext uri="{BB962C8B-B14F-4D97-AF65-F5344CB8AC3E}">
        <p14:creationId xmlns:p14="http://schemas.microsoft.com/office/powerpoint/2010/main" val="1467562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7624" y="765552"/>
            <a:ext cx="2375331" cy="83099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800" b="1" i="0" u="none" strike="noStrike" kern="1200" cap="none" spc="0" baseline="0" dirty="0">
                <a:uFillTx/>
                <a:latin typeface="Calibri"/>
              </a:rPr>
              <a:t>Trousers</a:t>
            </a:r>
          </a:p>
        </p:txBody>
      </p:sp>
      <p:sp>
        <p:nvSpPr>
          <p:cNvPr id="3" name="TextBox 2"/>
          <p:cNvSpPr txBox="1"/>
          <p:nvPr/>
        </p:nvSpPr>
        <p:spPr>
          <a:xfrm>
            <a:off x="3875634" y="2456398"/>
            <a:ext cx="1571186"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0" cap="none" spc="0" baseline="0">
                <a:uFillTx/>
                <a:latin typeface="Calibri"/>
              </a:rPr>
              <a:t>CARC4</a:t>
            </a:r>
            <a:endParaRPr lang="en-GB" sz="2400" b="1" i="0" u="none" strike="noStrike" kern="1200" cap="none" spc="0" baseline="0">
              <a:uFillTx/>
              <a:latin typeface="Calibri"/>
            </a:endParaRPr>
          </a:p>
        </p:txBody>
      </p:sp>
      <p:sp>
        <p:nvSpPr>
          <p:cNvPr id="4" name="TextBox 3"/>
          <p:cNvSpPr txBox="1"/>
          <p:nvPr/>
        </p:nvSpPr>
        <p:spPr>
          <a:xfrm>
            <a:off x="5845745" y="2456398"/>
            <a:ext cx="1571186"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uFillTx/>
                <a:latin typeface="Calibri"/>
              </a:rPr>
              <a:t>CARC5</a:t>
            </a:r>
          </a:p>
        </p:txBody>
      </p:sp>
      <p:sp>
        <p:nvSpPr>
          <p:cNvPr id="5" name="TextBox 4"/>
          <p:cNvSpPr txBox="1"/>
          <p:nvPr/>
        </p:nvSpPr>
        <p:spPr>
          <a:xfrm>
            <a:off x="7864310" y="2456398"/>
            <a:ext cx="1571186"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uFillTx/>
                <a:latin typeface="Calibri"/>
              </a:rPr>
              <a:t>CARC5SY</a:t>
            </a:r>
          </a:p>
        </p:txBody>
      </p:sp>
      <p:sp>
        <p:nvSpPr>
          <p:cNvPr id="6" name="TextBox 5"/>
          <p:cNvSpPr txBox="1"/>
          <p:nvPr/>
        </p:nvSpPr>
        <p:spPr>
          <a:xfrm>
            <a:off x="9832511" y="2456398"/>
            <a:ext cx="1571186"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uFillTx/>
                <a:latin typeface="Calibri"/>
              </a:rPr>
              <a:t>CARC52</a:t>
            </a:r>
          </a:p>
        </p:txBody>
      </p:sp>
      <p:pic>
        <p:nvPicPr>
          <p:cNvPr id="7" name="Picture 6"/>
          <p:cNvPicPr>
            <a:picLocks noChangeAspect="1"/>
          </p:cNvPicPr>
          <p:nvPr/>
        </p:nvPicPr>
        <p:blipFill>
          <a:blip r:embed="rId2"/>
          <a:stretch>
            <a:fillRect/>
          </a:stretch>
        </p:blipFill>
        <p:spPr>
          <a:xfrm>
            <a:off x="4050183" y="2901555"/>
            <a:ext cx="1244855" cy="2338248"/>
          </a:xfrm>
          <a:prstGeom prst="rect">
            <a:avLst/>
          </a:prstGeom>
          <a:noFill/>
          <a:ln cap="flat">
            <a:noFill/>
          </a:ln>
        </p:spPr>
      </p:pic>
      <p:pic>
        <p:nvPicPr>
          <p:cNvPr id="8" name="Picture 7"/>
          <p:cNvPicPr>
            <a:picLocks noChangeAspect="1"/>
          </p:cNvPicPr>
          <p:nvPr/>
        </p:nvPicPr>
        <p:blipFill>
          <a:blip r:embed="rId3"/>
          <a:stretch>
            <a:fillRect/>
          </a:stretch>
        </p:blipFill>
        <p:spPr>
          <a:xfrm>
            <a:off x="5976367" y="2901555"/>
            <a:ext cx="1336139" cy="2338248"/>
          </a:xfrm>
          <a:prstGeom prst="rect">
            <a:avLst/>
          </a:prstGeom>
          <a:noFill/>
          <a:ln cap="flat">
            <a:noFill/>
          </a:ln>
        </p:spPr>
      </p:pic>
      <p:pic>
        <p:nvPicPr>
          <p:cNvPr id="9" name="Picture 8"/>
          <p:cNvPicPr>
            <a:picLocks noChangeAspect="1"/>
          </p:cNvPicPr>
          <p:nvPr/>
        </p:nvPicPr>
        <p:blipFill>
          <a:blip r:embed="rId4"/>
          <a:stretch>
            <a:fillRect/>
          </a:stretch>
        </p:blipFill>
        <p:spPr>
          <a:xfrm>
            <a:off x="7876655" y="2902607"/>
            <a:ext cx="1558832" cy="2338248"/>
          </a:xfrm>
          <a:prstGeom prst="rect">
            <a:avLst/>
          </a:prstGeom>
          <a:noFill/>
          <a:ln cap="flat">
            <a:noFill/>
          </a:ln>
        </p:spPr>
      </p:pic>
      <p:pic>
        <p:nvPicPr>
          <p:cNvPr id="10" name="Picture 9"/>
          <p:cNvPicPr>
            <a:picLocks noChangeAspect="1"/>
          </p:cNvPicPr>
          <p:nvPr/>
        </p:nvPicPr>
        <p:blipFill>
          <a:blip r:embed="rId5"/>
          <a:stretch>
            <a:fillRect/>
          </a:stretch>
        </p:blipFill>
        <p:spPr>
          <a:xfrm>
            <a:off x="9932400" y="2902607"/>
            <a:ext cx="1371407" cy="2338248"/>
          </a:xfrm>
          <a:prstGeom prst="rect">
            <a:avLst/>
          </a:prstGeom>
          <a:noFill/>
          <a:ln cap="flat">
            <a:noFill/>
          </a:ln>
        </p:spPr>
      </p:pic>
      <p:pic>
        <p:nvPicPr>
          <p:cNvPr id="11" name="Picture 10">
            <a:extLst>
              <a:ext uri="{FF2B5EF4-FFF2-40B4-BE49-F238E27FC236}">
                <a16:creationId xmlns="" xmlns:a16="http://schemas.microsoft.com/office/drawing/2014/main" id="{C51D5495-3CF3-4B7C-AF1B-A2FE29B637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0579" y="6199798"/>
            <a:ext cx="2799348" cy="443461"/>
          </a:xfrm>
          <a:prstGeom prst="rect">
            <a:avLst/>
          </a:prstGeom>
        </p:spPr>
      </p:pic>
    </p:spTree>
    <p:extLst>
      <p:ext uri="{BB962C8B-B14F-4D97-AF65-F5344CB8AC3E}">
        <p14:creationId xmlns:p14="http://schemas.microsoft.com/office/powerpoint/2010/main" val="2997274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85752" y="579047"/>
            <a:ext cx="3475437" cy="830997"/>
          </a:xfrm>
          <a:prstGeom prst="rect">
            <a:avLst/>
          </a:prstGeom>
          <a:noFill/>
          <a:ln cap="flat">
            <a:noFill/>
          </a:ln>
        </p:spPr>
        <p:txBody>
          <a:bodyPr vert="horz" wrap="square" lIns="91440" tIns="45720" rIns="91440" bIns="45720" anchor="t" anchorCtr="1" compatLnSpc="1">
            <a:spAutoFit/>
          </a:bodyPr>
          <a:lstStyle/>
          <a:p>
            <a:pPr marL="0" marR="0" lvl="0" indent="0"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800" b="1" i="0" u="none" strike="noStrike" kern="1200" cap="none" spc="0" baseline="0" dirty="0" smtClean="0">
                <a:uFillTx/>
                <a:latin typeface="Calibri"/>
              </a:rPr>
              <a:t>Sweat </a:t>
            </a:r>
            <a:r>
              <a:rPr lang="en-GB" sz="4800" b="1" i="0" u="none" strike="noStrike" kern="1200" cap="none" spc="0" baseline="0" dirty="0">
                <a:uFillTx/>
                <a:latin typeface="Calibri"/>
              </a:rPr>
              <a:t>Shirts</a:t>
            </a:r>
          </a:p>
        </p:txBody>
      </p:sp>
      <p:sp>
        <p:nvSpPr>
          <p:cNvPr id="3" name="TextBox 7"/>
          <p:cNvSpPr txBox="1"/>
          <p:nvPr/>
        </p:nvSpPr>
        <p:spPr>
          <a:xfrm>
            <a:off x="4553015" y="2167758"/>
            <a:ext cx="1571186"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uFillTx/>
                <a:latin typeface="Calibri"/>
              </a:rPr>
              <a:t>CARC3</a:t>
            </a:r>
          </a:p>
        </p:txBody>
      </p:sp>
      <p:sp>
        <p:nvSpPr>
          <p:cNvPr id="4" name="TextBox 8"/>
          <p:cNvSpPr txBox="1"/>
          <p:nvPr/>
        </p:nvSpPr>
        <p:spPr>
          <a:xfrm>
            <a:off x="7153514" y="2167758"/>
            <a:ext cx="1571186"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uFillTx/>
                <a:latin typeface="Calibri"/>
              </a:rPr>
              <a:t>CARC8SY</a:t>
            </a:r>
          </a:p>
        </p:txBody>
      </p:sp>
      <p:sp>
        <p:nvSpPr>
          <p:cNvPr id="5" name="TextBox 9"/>
          <p:cNvSpPr txBox="1"/>
          <p:nvPr/>
        </p:nvSpPr>
        <p:spPr>
          <a:xfrm>
            <a:off x="9437593" y="2167758"/>
            <a:ext cx="1571186"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uFillTx/>
                <a:latin typeface="Calibri"/>
              </a:rPr>
              <a:t>CARC56</a:t>
            </a:r>
          </a:p>
        </p:txBody>
      </p:sp>
      <p:pic>
        <p:nvPicPr>
          <p:cNvPr id="6" name="Picture 10"/>
          <p:cNvPicPr>
            <a:picLocks noChangeAspect="1"/>
          </p:cNvPicPr>
          <p:nvPr/>
        </p:nvPicPr>
        <p:blipFill>
          <a:blip r:embed="rId2"/>
          <a:stretch>
            <a:fillRect/>
          </a:stretch>
        </p:blipFill>
        <p:spPr>
          <a:xfrm>
            <a:off x="4467646" y="2640083"/>
            <a:ext cx="1741913" cy="2241267"/>
          </a:xfrm>
          <a:prstGeom prst="rect">
            <a:avLst/>
          </a:prstGeom>
          <a:noFill/>
          <a:ln cap="flat">
            <a:noFill/>
          </a:ln>
        </p:spPr>
      </p:pic>
      <p:pic>
        <p:nvPicPr>
          <p:cNvPr id="7" name="Picture 11"/>
          <p:cNvPicPr>
            <a:picLocks noChangeAspect="1"/>
          </p:cNvPicPr>
          <p:nvPr/>
        </p:nvPicPr>
        <p:blipFill>
          <a:blip r:embed="rId3"/>
          <a:stretch>
            <a:fillRect/>
          </a:stretch>
        </p:blipFill>
        <p:spPr>
          <a:xfrm>
            <a:off x="7036580" y="2640083"/>
            <a:ext cx="1805043" cy="2241267"/>
          </a:xfrm>
          <a:prstGeom prst="rect">
            <a:avLst/>
          </a:prstGeom>
          <a:noFill/>
          <a:ln cap="flat">
            <a:noFill/>
          </a:ln>
        </p:spPr>
      </p:pic>
      <p:pic>
        <p:nvPicPr>
          <p:cNvPr id="8" name="Picture 12"/>
          <p:cNvPicPr>
            <a:picLocks noChangeAspect="1"/>
          </p:cNvPicPr>
          <p:nvPr/>
        </p:nvPicPr>
        <p:blipFill>
          <a:blip r:embed="rId4"/>
          <a:stretch>
            <a:fillRect/>
          </a:stretch>
        </p:blipFill>
        <p:spPr>
          <a:xfrm>
            <a:off x="9299583" y="2640083"/>
            <a:ext cx="1847197" cy="2241267"/>
          </a:xfrm>
          <a:prstGeom prst="rect">
            <a:avLst/>
          </a:prstGeom>
          <a:noFill/>
          <a:ln cap="flat">
            <a:noFill/>
          </a:ln>
        </p:spPr>
      </p:pic>
      <p:pic>
        <p:nvPicPr>
          <p:cNvPr id="9" name="Picture 8">
            <a:extLst>
              <a:ext uri="{FF2B5EF4-FFF2-40B4-BE49-F238E27FC236}">
                <a16:creationId xmlns="" xmlns:a16="http://schemas.microsoft.com/office/drawing/2014/main" id="{028F5864-866E-4048-985A-8953031289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579" y="6199798"/>
            <a:ext cx="2799348" cy="443461"/>
          </a:xfrm>
          <a:prstGeom prst="rect">
            <a:avLst/>
          </a:prstGeom>
        </p:spPr>
      </p:pic>
    </p:spTree>
    <p:extLst>
      <p:ext uri="{BB962C8B-B14F-4D97-AF65-F5344CB8AC3E}">
        <p14:creationId xmlns:p14="http://schemas.microsoft.com/office/powerpoint/2010/main" val="1172900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5675" y="602819"/>
            <a:ext cx="2523613" cy="83099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800" b="1" i="0" u="none" strike="noStrike" kern="1200" cap="none" spc="0" baseline="0" dirty="0">
                <a:uFillTx/>
                <a:latin typeface="Calibri"/>
              </a:rPr>
              <a:t>Coveralls</a:t>
            </a:r>
          </a:p>
        </p:txBody>
      </p:sp>
      <p:sp>
        <p:nvSpPr>
          <p:cNvPr id="3" name="TextBox 2"/>
          <p:cNvSpPr txBox="1"/>
          <p:nvPr/>
        </p:nvSpPr>
        <p:spPr>
          <a:xfrm>
            <a:off x="3908584" y="1977435"/>
            <a:ext cx="1571186"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0" cap="none" spc="0" baseline="0">
                <a:uFillTx/>
                <a:latin typeface="Calibri"/>
              </a:rPr>
              <a:t>CARC6</a:t>
            </a:r>
            <a:endParaRPr lang="en-GB" sz="2400" b="1" i="0" u="none" strike="noStrike" kern="1200" cap="none" spc="0" baseline="0">
              <a:uFillTx/>
              <a:latin typeface="Calibri"/>
            </a:endParaRPr>
          </a:p>
        </p:txBody>
      </p:sp>
      <p:sp>
        <p:nvSpPr>
          <p:cNvPr id="4" name="TextBox 3"/>
          <p:cNvSpPr txBox="1"/>
          <p:nvPr/>
        </p:nvSpPr>
        <p:spPr>
          <a:xfrm>
            <a:off x="5878695" y="1977435"/>
            <a:ext cx="1571186"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uFillTx/>
                <a:latin typeface="Calibri"/>
              </a:rPr>
              <a:t>CARC7</a:t>
            </a:r>
          </a:p>
        </p:txBody>
      </p:sp>
      <p:sp>
        <p:nvSpPr>
          <p:cNvPr id="5" name="TextBox 4"/>
          <p:cNvSpPr txBox="1"/>
          <p:nvPr/>
        </p:nvSpPr>
        <p:spPr>
          <a:xfrm>
            <a:off x="7897260" y="1977435"/>
            <a:ext cx="1571186"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uFillTx/>
                <a:latin typeface="Calibri"/>
              </a:rPr>
              <a:t>CARC7SY</a:t>
            </a:r>
          </a:p>
        </p:txBody>
      </p:sp>
      <p:sp>
        <p:nvSpPr>
          <p:cNvPr id="6" name="TextBox 5"/>
          <p:cNvSpPr txBox="1"/>
          <p:nvPr/>
        </p:nvSpPr>
        <p:spPr>
          <a:xfrm>
            <a:off x="9865461" y="1977435"/>
            <a:ext cx="1571186"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uFillTx/>
                <a:latin typeface="Calibri"/>
              </a:rPr>
              <a:t>CARC53</a:t>
            </a:r>
          </a:p>
        </p:txBody>
      </p:sp>
      <p:pic>
        <p:nvPicPr>
          <p:cNvPr id="7" name="Picture 6"/>
          <p:cNvPicPr>
            <a:picLocks noChangeAspect="1"/>
          </p:cNvPicPr>
          <p:nvPr/>
        </p:nvPicPr>
        <p:blipFill>
          <a:blip r:embed="rId2"/>
          <a:stretch>
            <a:fillRect/>
          </a:stretch>
        </p:blipFill>
        <p:spPr>
          <a:xfrm>
            <a:off x="3877338" y="2446294"/>
            <a:ext cx="1633676" cy="3270068"/>
          </a:xfrm>
          <a:prstGeom prst="rect">
            <a:avLst/>
          </a:prstGeom>
          <a:noFill/>
          <a:ln cap="flat">
            <a:noFill/>
          </a:ln>
        </p:spPr>
      </p:pic>
      <p:pic>
        <p:nvPicPr>
          <p:cNvPr id="8" name="Picture 7"/>
          <p:cNvPicPr>
            <a:picLocks noChangeAspect="1"/>
          </p:cNvPicPr>
          <p:nvPr/>
        </p:nvPicPr>
        <p:blipFill>
          <a:blip r:embed="rId3"/>
          <a:stretch>
            <a:fillRect/>
          </a:stretch>
        </p:blipFill>
        <p:spPr>
          <a:xfrm>
            <a:off x="5882855" y="2446294"/>
            <a:ext cx="1595152" cy="3270068"/>
          </a:xfrm>
          <a:prstGeom prst="rect">
            <a:avLst/>
          </a:prstGeom>
          <a:noFill/>
          <a:ln cap="flat">
            <a:noFill/>
          </a:ln>
        </p:spPr>
      </p:pic>
      <p:pic>
        <p:nvPicPr>
          <p:cNvPr id="9" name="Picture 8"/>
          <p:cNvPicPr>
            <a:picLocks noChangeAspect="1"/>
          </p:cNvPicPr>
          <p:nvPr/>
        </p:nvPicPr>
        <p:blipFill>
          <a:blip r:embed="rId4"/>
          <a:stretch>
            <a:fillRect/>
          </a:stretch>
        </p:blipFill>
        <p:spPr>
          <a:xfrm>
            <a:off x="8009951" y="2439097"/>
            <a:ext cx="1401455" cy="3270068"/>
          </a:xfrm>
          <a:prstGeom prst="rect">
            <a:avLst/>
          </a:prstGeom>
          <a:noFill/>
          <a:ln cap="flat">
            <a:noFill/>
          </a:ln>
        </p:spPr>
      </p:pic>
      <p:pic>
        <p:nvPicPr>
          <p:cNvPr id="10" name="Picture 9"/>
          <p:cNvPicPr>
            <a:picLocks noChangeAspect="1"/>
          </p:cNvPicPr>
          <p:nvPr/>
        </p:nvPicPr>
        <p:blipFill>
          <a:blip r:embed="rId5"/>
          <a:stretch>
            <a:fillRect/>
          </a:stretch>
        </p:blipFill>
        <p:spPr>
          <a:xfrm>
            <a:off x="9887543" y="2439097"/>
            <a:ext cx="1516258" cy="3270068"/>
          </a:xfrm>
          <a:prstGeom prst="rect">
            <a:avLst/>
          </a:prstGeom>
          <a:noFill/>
          <a:ln cap="flat">
            <a:noFill/>
          </a:ln>
        </p:spPr>
      </p:pic>
      <p:pic>
        <p:nvPicPr>
          <p:cNvPr id="11" name="Picture 10">
            <a:extLst>
              <a:ext uri="{FF2B5EF4-FFF2-40B4-BE49-F238E27FC236}">
                <a16:creationId xmlns="" xmlns:a16="http://schemas.microsoft.com/office/drawing/2014/main" id="{C505B3A9-B00D-4293-956C-6BB1BBB915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0579" y="6199798"/>
            <a:ext cx="2799348" cy="443461"/>
          </a:xfrm>
          <a:prstGeom prst="rect">
            <a:avLst/>
          </a:prstGeom>
        </p:spPr>
      </p:pic>
    </p:spTree>
    <p:extLst>
      <p:ext uri="{BB962C8B-B14F-4D97-AF65-F5344CB8AC3E}">
        <p14:creationId xmlns:p14="http://schemas.microsoft.com/office/powerpoint/2010/main" val="736140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00068" y="592449"/>
            <a:ext cx="2034522" cy="83099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800" b="1" i="0" u="none" strike="noStrike" kern="1200" cap="none" spc="0" baseline="0" dirty="0">
                <a:uFillTx/>
                <a:latin typeface="Calibri"/>
              </a:rPr>
              <a:t>Jackets</a:t>
            </a:r>
          </a:p>
        </p:txBody>
      </p:sp>
      <p:sp>
        <p:nvSpPr>
          <p:cNvPr id="3" name="TextBox 2"/>
          <p:cNvSpPr txBox="1"/>
          <p:nvPr/>
        </p:nvSpPr>
        <p:spPr>
          <a:xfrm>
            <a:off x="3999201" y="1977435"/>
            <a:ext cx="1571186"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0" cap="none" spc="0" baseline="0" dirty="0">
                <a:uFillTx/>
                <a:latin typeface="Calibri"/>
              </a:rPr>
              <a:t>CARC920</a:t>
            </a:r>
            <a:endParaRPr lang="en-GB" sz="2400" b="1" i="0" u="none" strike="noStrike" kern="1200" cap="none" spc="0" baseline="0" dirty="0">
              <a:uFillTx/>
              <a:latin typeface="Calibri"/>
            </a:endParaRPr>
          </a:p>
        </p:txBody>
      </p:sp>
      <p:sp>
        <p:nvSpPr>
          <p:cNvPr id="4" name="TextBox 3"/>
          <p:cNvSpPr txBox="1"/>
          <p:nvPr/>
        </p:nvSpPr>
        <p:spPr>
          <a:xfrm>
            <a:off x="5969312" y="1977435"/>
            <a:ext cx="1571186"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dirty="0">
                <a:uFillTx/>
                <a:latin typeface="Calibri"/>
              </a:rPr>
              <a:t>CARC925</a:t>
            </a:r>
          </a:p>
        </p:txBody>
      </p:sp>
      <p:pic>
        <p:nvPicPr>
          <p:cNvPr id="6" name="Picture 5"/>
          <p:cNvPicPr>
            <a:picLocks noChangeAspect="1"/>
          </p:cNvPicPr>
          <p:nvPr/>
        </p:nvPicPr>
        <p:blipFill>
          <a:blip r:embed="rId2"/>
          <a:stretch>
            <a:fillRect/>
          </a:stretch>
        </p:blipFill>
        <p:spPr>
          <a:xfrm>
            <a:off x="3912314" y="2439097"/>
            <a:ext cx="1785430" cy="2312124"/>
          </a:xfrm>
          <a:prstGeom prst="rect">
            <a:avLst/>
          </a:prstGeom>
          <a:noFill/>
          <a:ln cap="flat">
            <a:noFill/>
          </a:ln>
        </p:spPr>
      </p:pic>
      <p:pic>
        <p:nvPicPr>
          <p:cNvPr id="7" name="Picture 6"/>
          <p:cNvPicPr>
            <a:picLocks noChangeAspect="1"/>
          </p:cNvPicPr>
          <p:nvPr/>
        </p:nvPicPr>
        <p:blipFill>
          <a:blip r:embed="rId3"/>
          <a:stretch>
            <a:fillRect/>
          </a:stretch>
        </p:blipFill>
        <p:spPr>
          <a:xfrm>
            <a:off x="5825093" y="2439097"/>
            <a:ext cx="1859615" cy="2312124"/>
          </a:xfrm>
          <a:prstGeom prst="rect">
            <a:avLst/>
          </a:prstGeom>
          <a:noFill/>
          <a:ln cap="flat">
            <a:noFill/>
          </a:ln>
        </p:spPr>
      </p:pic>
      <p:pic>
        <p:nvPicPr>
          <p:cNvPr id="9" name="Picture 8">
            <a:extLst>
              <a:ext uri="{FF2B5EF4-FFF2-40B4-BE49-F238E27FC236}">
                <a16:creationId xmlns="" xmlns:a16="http://schemas.microsoft.com/office/drawing/2014/main" id="{453E46CD-44CD-4B29-98E6-6BB665609B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579" y="6199798"/>
            <a:ext cx="2799348" cy="443461"/>
          </a:xfrm>
          <a:prstGeom prst="rect">
            <a:avLst/>
          </a:prstGeom>
        </p:spPr>
      </p:pic>
      <p:pic>
        <p:nvPicPr>
          <p:cNvPr id="10" name="Picture 2">
            <a:extLst>
              <a:ext uri="{FF2B5EF4-FFF2-40B4-BE49-F238E27FC236}">
                <a16:creationId xmlns="" xmlns:a16="http://schemas.microsoft.com/office/drawing/2014/main" id="{99DB5AF4-3DEF-4052-9486-76B929FD0A2A}"/>
              </a:ext>
            </a:extLst>
          </p:cNvPr>
          <p:cNvPicPr>
            <a:picLocks noChangeAspect="1"/>
          </p:cNvPicPr>
          <p:nvPr/>
        </p:nvPicPr>
        <p:blipFill>
          <a:blip r:embed="rId5"/>
          <a:stretch>
            <a:fillRect/>
          </a:stretch>
        </p:blipFill>
        <p:spPr>
          <a:xfrm>
            <a:off x="8083633" y="2413503"/>
            <a:ext cx="1785430" cy="2493651"/>
          </a:xfrm>
          <a:prstGeom prst="rect">
            <a:avLst/>
          </a:prstGeom>
          <a:noFill/>
          <a:ln cap="flat">
            <a:noFill/>
          </a:ln>
        </p:spPr>
      </p:pic>
      <p:pic>
        <p:nvPicPr>
          <p:cNvPr id="11" name="Picture 4">
            <a:extLst>
              <a:ext uri="{FF2B5EF4-FFF2-40B4-BE49-F238E27FC236}">
                <a16:creationId xmlns="" xmlns:a16="http://schemas.microsoft.com/office/drawing/2014/main" id="{E6695EDE-8AB0-4B6E-9B75-779CA4323610}"/>
              </a:ext>
            </a:extLst>
          </p:cNvPr>
          <p:cNvPicPr>
            <a:picLocks noChangeAspect="1"/>
          </p:cNvPicPr>
          <p:nvPr/>
        </p:nvPicPr>
        <p:blipFill>
          <a:blip r:embed="rId6"/>
          <a:stretch>
            <a:fillRect/>
          </a:stretch>
        </p:blipFill>
        <p:spPr>
          <a:xfrm>
            <a:off x="10240090" y="2339236"/>
            <a:ext cx="1477825" cy="3899001"/>
          </a:xfrm>
          <a:prstGeom prst="rect">
            <a:avLst/>
          </a:prstGeom>
          <a:noFill/>
          <a:ln cap="flat">
            <a:noFill/>
          </a:ln>
        </p:spPr>
      </p:pic>
      <p:sp>
        <p:nvSpPr>
          <p:cNvPr id="14" name="TextBox 13">
            <a:extLst>
              <a:ext uri="{FF2B5EF4-FFF2-40B4-BE49-F238E27FC236}">
                <a16:creationId xmlns="" xmlns:a16="http://schemas.microsoft.com/office/drawing/2014/main" id="{9ACC301C-A78F-455D-9213-CF7183EE79E9}"/>
              </a:ext>
            </a:extLst>
          </p:cNvPr>
          <p:cNvSpPr txBox="1"/>
          <p:nvPr/>
        </p:nvSpPr>
        <p:spPr>
          <a:xfrm>
            <a:off x="8104701" y="1977435"/>
            <a:ext cx="1571186"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dirty="0">
                <a:uFillTx/>
                <a:latin typeface="Calibri"/>
              </a:rPr>
              <a:t>HV1344</a:t>
            </a:r>
          </a:p>
        </p:txBody>
      </p:sp>
      <p:sp>
        <p:nvSpPr>
          <p:cNvPr id="15" name="TextBox 14">
            <a:extLst>
              <a:ext uri="{FF2B5EF4-FFF2-40B4-BE49-F238E27FC236}">
                <a16:creationId xmlns="" xmlns:a16="http://schemas.microsoft.com/office/drawing/2014/main" id="{915F432E-3FA2-4341-AF7B-B5D5F5539206}"/>
              </a:ext>
            </a:extLst>
          </p:cNvPr>
          <p:cNvSpPr txBox="1"/>
          <p:nvPr/>
        </p:nvSpPr>
        <p:spPr>
          <a:xfrm>
            <a:off x="10194205" y="1951841"/>
            <a:ext cx="1571186"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dirty="0">
                <a:uFillTx/>
                <a:latin typeface="Calibri"/>
              </a:rPr>
              <a:t>HV1964</a:t>
            </a:r>
          </a:p>
        </p:txBody>
      </p:sp>
      <p:sp>
        <p:nvSpPr>
          <p:cNvPr id="17" name="TextBox 16">
            <a:extLst>
              <a:ext uri="{FF2B5EF4-FFF2-40B4-BE49-F238E27FC236}">
                <a16:creationId xmlns="" xmlns:a16="http://schemas.microsoft.com/office/drawing/2014/main" id="{18E38BEE-AF66-48B0-8834-FE3EEE448266}"/>
              </a:ext>
            </a:extLst>
          </p:cNvPr>
          <p:cNvSpPr txBox="1"/>
          <p:nvPr/>
        </p:nvSpPr>
        <p:spPr>
          <a:xfrm>
            <a:off x="3992284" y="5184135"/>
            <a:ext cx="6021977" cy="1015663"/>
          </a:xfrm>
          <a:prstGeom prst="rect">
            <a:avLst/>
          </a:prstGeom>
          <a:noFill/>
        </p:spPr>
        <p:txBody>
          <a:bodyPr wrap="square" rtlCol="0">
            <a:spAutoFit/>
          </a:bodyPr>
          <a:lstStyle/>
          <a:p>
            <a:pPr marL="342900" indent="-342900">
              <a:buFont typeface="Arial" panose="020B0604020202020204" pitchFamily="34" charset="0"/>
              <a:buChar char="•"/>
            </a:pPr>
            <a:r>
              <a:rPr lang="en-GB" sz="2000" b="1" dirty="0"/>
              <a:t>Click ARC Fleece</a:t>
            </a:r>
          </a:p>
          <a:p>
            <a:pPr marL="342900" indent="-342900">
              <a:buFont typeface="Arial" panose="020B0604020202020204" pitchFamily="34" charset="0"/>
              <a:buChar char="•"/>
            </a:pPr>
            <a:r>
              <a:rPr lang="en-GB" sz="2000" b="1" dirty="0"/>
              <a:t>Click Arc Soft Shell</a:t>
            </a:r>
          </a:p>
          <a:p>
            <a:pPr marL="342900" indent="-342900">
              <a:buFont typeface="Arial" panose="020B0604020202020204" pitchFamily="34" charset="0"/>
              <a:buChar char="•"/>
            </a:pPr>
            <a:r>
              <a:rPr lang="en-GB" sz="2000" b="1" dirty="0"/>
              <a:t>Click Arc Class 2 (7kA) Jackets, Trousers &amp; Coveralls</a:t>
            </a:r>
          </a:p>
        </p:txBody>
      </p:sp>
      <p:sp>
        <p:nvSpPr>
          <p:cNvPr id="18" name="TextBox 17">
            <a:extLst>
              <a:ext uri="{FF2B5EF4-FFF2-40B4-BE49-F238E27FC236}">
                <a16:creationId xmlns="" xmlns:a16="http://schemas.microsoft.com/office/drawing/2014/main" id="{0BCB2005-DEA5-4679-A648-A0144A2196B8}"/>
              </a:ext>
            </a:extLst>
          </p:cNvPr>
          <p:cNvSpPr txBox="1"/>
          <p:nvPr/>
        </p:nvSpPr>
        <p:spPr>
          <a:xfrm>
            <a:off x="4334666" y="4835221"/>
            <a:ext cx="1606215" cy="400110"/>
          </a:xfrm>
          <a:prstGeom prst="rect">
            <a:avLst/>
          </a:prstGeom>
          <a:noFill/>
        </p:spPr>
        <p:txBody>
          <a:bodyPr wrap="square" rtlCol="0">
            <a:spAutoFit/>
          </a:bodyPr>
          <a:lstStyle/>
          <a:p>
            <a:r>
              <a:rPr lang="en-GB" sz="2000" b="1" dirty="0"/>
              <a:t>Coming Soon</a:t>
            </a:r>
          </a:p>
        </p:txBody>
      </p:sp>
    </p:spTree>
    <p:extLst>
      <p:ext uri="{BB962C8B-B14F-4D97-AF65-F5344CB8AC3E}">
        <p14:creationId xmlns:p14="http://schemas.microsoft.com/office/powerpoint/2010/main" val="993381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81399" y="5760435"/>
            <a:ext cx="7155450" cy="6527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smtClean="0"/>
              <a:t>This presentation’s intellectual property and design where applicable belongs to:</a:t>
            </a:r>
            <a:br>
              <a:rPr lang="en-GB" sz="1600" smtClean="0"/>
            </a:br>
            <a:r>
              <a:rPr lang="en-GB" sz="1600" b="1" smtClean="0">
                <a:solidFill>
                  <a:schemeClr val="accent1"/>
                </a:solidFill>
              </a:rPr>
              <a:t>BEESWIFT Ltd, Delta Point, Greets Green Road, West Bromwich, B70 9PL. UK.</a:t>
            </a:r>
            <a:endParaRPr lang="en-GB" sz="1600" b="1" dirty="0">
              <a:solidFill>
                <a:schemeClr val="accent1"/>
              </a:solidFill>
            </a:endParaRPr>
          </a:p>
        </p:txBody>
      </p:sp>
      <p:sp>
        <p:nvSpPr>
          <p:cNvPr id="4" name="Title 1"/>
          <p:cNvSpPr txBox="1">
            <a:spLocks/>
          </p:cNvSpPr>
          <p:nvPr/>
        </p:nvSpPr>
        <p:spPr>
          <a:xfrm>
            <a:off x="4571413" y="2592987"/>
            <a:ext cx="5175422" cy="1460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smtClean="0"/>
              <a:t>For further information please visit </a:t>
            </a:r>
            <a:r>
              <a:rPr lang="en-GB" sz="2800" b="1" dirty="0" smtClean="0">
                <a:hlinkClick r:id="rId2"/>
              </a:rPr>
              <a:t>www.Beeswift.co.uk</a:t>
            </a:r>
            <a:endParaRPr lang="en-GB" sz="2800" b="1" dirty="0" smtClean="0"/>
          </a:p>
          <a:p>
            <a:pPr algn="ctr"/>
            <a:r>
              <a:rPr lang="en-GB" sz="2800" b="1" dirty="0" smtClean="0"/>
              <a:t>Or contact a sales representative at sales@Beeswift.com</a:t>
            </a:r>
            <a:endParaRPr lang="en-GB" sz="2800" b="1" dirty="0"/>
          </a:p>
        </p:txBody>
      </p:sp>
      <p:pic>
        <p:nvPicPr>
          <p:cNvPr id="5" name="Picture 4">
            <a:extLst>
              <a:ext uri="{FF2B5EF4-FFF2-40B4-BE49-F238E27FC236}">
                <a16:creationId xmlns="" xmlns:a16="http://schemas.microsoft.com/office/drawing/2014/main" id="{965198F2-E488-459E-9743-568CB8D334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579" y="6199798"/>
            <a:ext cx="2799348" cy="443461"/>
          </a:xfrm>
          <a:prstGeom prst="rect">
            <a:avLst/>
          </a:prstGeom>
        </p:spPr>
      </p:pic>
    </p:spTree>
    <p:extLst>
      <p:ext uri="{BB962C8B-B14F-4D97-AF65-F5344CB8AC3E}">
        <p14:creationId xmlns:p14="http://schemas.microsoft.com/office/powerpoint/2010/main" val="903078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84600" y="1227435"/>
            <a:ext cx="4885035"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a:uFillTx/>
                <a:latin typeface="Calibri"/>
              </a:rPr>
              <a:t>What does ARC mean?</a:t>
            </a:r>
          </a:p>
        </p:txBody>
      </p:sp>
      <p:sp>
        <p:nvSpPr>
          <p:cNvPr id="4" name="TextBox 3"/>
          <p:cNvSpPr txBox="1"/>
          <p:nvPr/>
        </p:nvSpPr>
        <p:spPr>
          <a:xfrm>
            <a:off x="3550510" y="2372502"/>
            <a:ext cx="7043348" cy="3693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uFillTx/>
                <a:latin typeface="Calibri"/>
              </a:rPr>
              <a:t>A luminous electrical discharge between two electrodes or other points.</a:t>
            </a:r>
          </a:p>
        </p:txBody>
      </p:sp>
      <p:sp>
        <p:nvSpPr>
          <p:cNvPr id="5" name="TextBox 4"/>
          <p:cNvSpPr txBox="1"/>
          <p:nvPr/>
        </p:nvSpPr>
        <p:spPr>
          <a:xfrm>
            <a:off x="3550510" y="1742078"/>
            <a:ext cx="733165"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1" i="0" u="none" strike="noStrike" kern="1200" cap="none" spc="0" baseline="0">
                <a:uFillTx/>
                <a:latin typeface="Calibri"/>
              </a:rPr>
              <a:t>arc</a:t>
            </a:r>
          </a:p>
        </p:txBody>
      </p:sp>
      <p:sp>
        <p:nvSpPr>
          <p:cNvPr id="6" name="TextBox 5"/>
          <p:cNvSpPr txBox="1"/>
          <p:nvPr/>
        </p:nvSpPr>
        <p:spPr>
          <a:xfrm>
            <a:off x="3550510" y="2117466"/>
            <a:ext cx="799075"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1" u="none" strike="noStrike" kern="1200" cap="none" spc="0" baseline="0">
                <a:uFillTx/>
                <a:latin typeface="Calibri"/>
              </a:rPr>
              <a:t>noun</a:t>
            </a:r>
          </a:p>
        </p:txBody>
      </p:sp>
      <p:sp>
        <p:nvSpPr>
          <p:cNvPr id="7" name="TextBox 6"/>
          <p:cNvSpPr txBox="1"/>
          <p:nvPr/>
        </p:nvSpPr>
        <p:spPr>
          <a:xfrm>
            <a:off x="3484600" y="3240560"/>
            <a:ext cx="4885035"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a:uFillTx/>
                <a:latin typeface="Calibri"/>
              </a:rPr>
              <a:t>What is an ARC flash?</a:t>
            </a:r>
          </a:p>
        </p:txBody>
      </p:sp>
      <p:sp>
        <p:nvSpPr>
          <p:cNvPr id="8" name="TextBox 7"/>
          <p:cNvSpPr txBox="1"/>
          <p:nvPr/>
        </p:nvSpPr>
        <p:spPr>
          <a:xfrm>
            <a:off x="3550510" y="3872529"/>
            <a:ext cx="7043348" cy="1477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uFillTx/>
                <a:latin typeface="Calibri"/>
              </a:rPr>
              <a:t>An </a:t>
            </a:r>
            <a:r>
              <a:rPr lang="en-GB" sz="1800" b="1" i="0" u="none" strike="noStrike" kern="1200" cap="none" spc="0" baseline="0">
                <a:uFillTx/>
                <a:latin typeface="Calibri"/>
              </a:rPr>
              <a:t>arc flash</a:t>
            </a:r>
            <a:r>
              <a:rPr lang="en-GB" sz="1800" b="0" i="0" u="none" strike="noStrike" kern="1200" cap="none" spc="0" baseline="0">
                <a:uFillTx/>
                <a:latin typeface="Calibri"/>
              </a:rPr>
              <a:t> (also called a </a:t>
            </a:r>
            <a:r>
              <a:rPr lang="en-GB" sz="1800" b="1" i="0" u="none" strike="noStrike" kern="1200" cap="none" spc="0" baseline="0">
                <a:uFillTx/>
                <a:latin typeface="Calibri"/>
              </a:rPr>
              <a:t>flashover</a:t>
            </a:r>
            <a:r>
              <a:rPr lang="en-GB" sz="1800" b="0" i="0" u="none" strike="noStrike" kern="1200" cap="none" spc="0" baseline="0">
                <a:uFillTx/>
                <a:latin typeface="Calibri"/>
              </a:rPr>
              <a:t>), is the light and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uFillTx/>
                <a:latin typeface="Calibri"/>
              </a:rPr>
              <a:t>heat produced as part of an </a:t>
            </a:r>
            <a:r>
              <a:rPr lang="en-GB" sz="1800" b="1" i="0" u="none" strike="noStrike" kern="1200" cap="none" spc="0" baseline="0">
                <a:uFillTx/>
                <a:latin typeface="Calibri"/>
              </a:rPr>
              <a:t>arc fault</a:t>
            </a:r>
            <a:r>
              <a:rPr lang="en-GB" sz="1800" b="0" i="0" u="none" strike="noStrike" kern="1200" cap="none" spc="0" baseline="0">
                <a:uFillTx/>
                <a:latin typeface="Calibri"/>
              </a:rPr>
              <a:t>, a type of electrical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uFillTx/>
                <a:latin typeface="Calibri"/>
              </a:rPr>
              <a:t>explosion or discharge that results from a low-impedance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uFillTx/>
                <a:latin typeface="Calibri"/>
              </a:rPr>
              <a:t>connection through air to ground or another voltage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uFillTx/>
                <a:latin typeface="Calibri"/>
              </a:rPr>
              <a:t>phase in an electrical system.</a:t>
            </a:r>
          </a:p>
        </p:txBody>
      </p:sp>
      <p:pic>
        <p:nvPicPr>
          <p:cNvPr id="9" name="Picture 8"/>
          <p:cNvPicPr>
            <a:picLocks noChangeAspect="1"/>
          </p:cNvPicPr>
          <p:nvPr/>
        </p:nvPicPr>
        <p:blipFill>
          <a:blip r:embed="rId2"/>
          <a:stretch>
            <a:fillRect/>
          </a:stretch>
        </p:blipFill>
        <p:spPr>
          <a:xfrm>
            <a:off x="9080152" y="3331771"/>
            <a:ext cx="2345728" cy="2032967"/>
          </a:xfrm>
          <a:prstGeom prst="rect">
            <a:avLst/>
          </a:prstGeom>
          <a:noFill/>
          <a:ln cap="flat">
            <a:noFill/>
          </a:ln>
        </p:spPr>
      </p:pic>
      <p:sp>
        <p:nvSpPr>
          <p:cNvPr id="10" name="TextBox 9"/>
          <p:cNvSpPr txBox="1"/>
          <p:nvPr/>
        </p:nvSpPr>
        <p:spPr>
          <a:xfrm>
            <a:off x="9008079" y="5339922"/>
            <a:ext cx="2417801"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dirty="0">
                <a:uFillTx/>
                <a:latin typeface="Calibri"/>
              </a:rPr>
              <a:t>An electric arc between two nails.</a:t>
            </a:r>
          </a:p>
        </p:txBody>
      </p:sp>
      <p:pic>
        <p:nvPicPr>
          <p:cNvPr id="11" name="Picture 10">
            <a:extLst>
              <a:ext uri="{FF2B5EF4-FFF2-40B4-BE49-F238E27FC236}">
                <a16:creationId xmlns="" xmlns:a16="http://schemas.microsoft.com/office/drawing/2014/main" id="{CD6AC305-E0C3-45E7-A588-5DBADB9380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579" y="6199798"/>
            <a:ext cx="2799348" cy="443461"/>
          </a:xfrm>
          <a:prstGeom prst="rect">
            <a:avLst/>
          </a:prstGeom>
        </p:spPr>
      </p:pic>
    </p:spTree>
    <p:extLst>
      <p:ext uri="{BB962C8B-B14F-4D97-AF65-F5344CB8AC3E}">
        <p14:creationId xmlns:p14="http://schemas.microsoft.com/office/powerpoint/2010/main" val="223761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68124" y="849678"/>
            <a:ext cx="5914768"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a:uFillTx/>
                <a:latin typeface="Calibri"/>
              </a:rPr>
              <a:t>What do the acronyms mean?</a:t>
            </a:r>
          </a:p>
        </p:txBody>
      </p:sp>
      <p:sp>
        <p:nvSpPr>
          <p:cNvPr id="3" name="TextBox 2"/>
          <p:cNvSpPr txBox="1"/>
          <p:nvPr/>
        </p:nvSpPr>
        <p:spPr>
          <a:xfrm>
            <a:off x="3468124" y="1983690"/>
            <a:ext cx="873215"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uFillTx/>
                <a:latin typeface="Calibri"/>
              </a:rPr>
              <a:t>IEC</a:t>
            </a:r>
          </a:p>
        </p:txBody>
      </p:sp>
      <p:sp>
        <p:nvSpPr>
          <p:cNvPr id="4" name="TextBox 3"/>
          <p:cNvSpPr txBox="1"/>
          <p:nvPr/>
        </p:nvSpPr>
        <p:spPr>
          <a:xfrm>
            <a:off x="3468124" y="2291458"/>
            <a:ext cx="8361410"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a:uFillTx/>
                <a:latin typeface="Calibri"/>
              </a:rPr>
              <a:t>International Electrotechnical Commission </a:t>
            </a:r>
            <a:r>
              <a:rPr lang="en-GB" sz="1400" b="0" i="0" u="none" strike="noStrike" kern="1200" cap="none" spc="0" baseline="0">
                <a:uFillTx/>
                <a:latin typeface="Calibri"/>
              </a:rPr>
              <a:t>- non-profit, non-governmental international standards organization that prepares and publishes International Standards for all electrical, electronic and related technologies.</a:t>
            </a:r>
          </a:p>
        </p:txBody>
      </p:sp>
      <p:sp>
        <p:nvSpPr>
          <p:cNvPr id="5" name="TextBox 4"/>
          <p:cNvSpPr txBox="1"/>
          <p:nvPr/>
        </p:nvSpPr>
        <p:spPr>
          <a:xfrm>
            <a:off x="3468124" y="2788691"/>
            <a:ext cx="873215"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uFillTx/>
                <a:latin typeface="Calibri"/>
              </a:rPr>
              <a:t>ATPV</a:t>
            </a:r>
          </a:p>
        </p:txBody>
      </p:sp>
      <p:sp>
        <p:nvSpPr>
          <p:cNvPr id="6" name="TextBox 5"/>
          <p:cNvSpPr txBox="1"/>
          <p:nvPr/>
        </p:nvSpPr>
        <p:spPr>
          <a:xfrm>
            <a:off x="3468124" y="3096469"/>
            <a:ext cx="8361410" cy="73866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a:uFillTx/>
                <a:latin typeface="Calibri"/>
              </a:rPr>
              <a:t>Arc Thermal Protective Value </a:t>
            </a:r>
            <a:r>
              <a:rPr lang="en-GB" sz="1400" b="0" i="0" u="none" strike="noStrike" kern="1200" cap="none" spc="0" baseline="0">
                <a:uFillTx/>
                <a:latin typeface="Calibri"/>
              </a:rPr>
              <a:t>- refers to the maximum incident energy (in calories per centimetre squared) that protective equipment can be exposed to and prevent to onset of a second-degree burn. Ratings are based upon the total weight of the fabric.</a:t>
            </a:r>
          </a:p>
        </p:txBody>
      </p:sp>
      <p:sp>
        <p:nvSpPr>
          <p:cNvPr id="7" name="TextBox 6"/>
          <p:cNvSpPr txBox="1"/>
          <p:nvPr/>
        </p:nvSpPr>
        <p:spPr>
          <a:xfrm>
            <a:off x="3484602" y="3799459"/>
            <a:ext cx="873215"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uFillTx/>
                <a:latin typeface="Calibri"/>
              </a:rPr>
              <a:t>EBT</a:t>
            </a:r>
          </a:p>
        </p:txBody>
      </p:sp>
      <p:sp>
        <p:nvSpPr>
          <p:cNvPr id="8" name="TextBox 7"/>
          <p:cNvSpPr txBox="1"/>
          <p:nvPr/>
        </p:nvSpPr>
        <p:spPr>
          <a:xfrm>
            <a:off x="3484602" y="4107237"/>
            <a:ext cx="8361410" cy="73866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a:uFillTx/>
                <a:latin typeface="Calibri"/>
              </a:rPr>
              <a:t>Energy Breakopen Threshold </a:t>
            </a:r>
            <a:r>
              <a:rPr lang="en-GB" sz="1400" b="0" i="0" u="none" strike="noStrike" kern="1200" cap="none" spc="0" baseline="0">
                <a:uFillTx/>
                <a:latin typeface="Calibri"/>
              </a:rPr>
              <a:t>- The incident energy on a material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uFillTx/>
                <a:latin typeface="Calibri"/>
              </a:rPr>
              <a:t>that results in a 50% probability of breakopen. Breakopen is defined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uFillTx/>
                <a:latin typeface="Calibri"/>
              </a:rPr>
              <a:t>as any open area at least 1.6 cm² (0.5 in.²).</a:t>
            </a:r>
          </a:p>
        </p:txBody>
      </p:sp>
      <p:pic>
        <p:nvPicPr>
          <p:cNvPr id="9" name="Picture 8"/>
          <p:cNvPicPr>
            <a:picLocks noChangeAspect="1"/>
          </p:cNvPicPr>
          <p:nvPr/>
        </p:nvPicPr>
        <p:blipFill>
          <a:blip r:embed="rId2"/>
          <a:stretch>
            <a:fillRect/>
          </a:stretch>
        </p:blipFill>
        <p:spPr>
          <a:xfrm>
            <a:off x="8674444" y="3808174"/>
            <a:ext cx="2916195" cy="2187144"/>
          </a:xfrm>
          <a:prstGeom prst="rect">
            <a:avLst/>
          </a:prstGeom>
          <a:noFill/>
          <a:ln cap="flat">
            <a:noFill/>
          </a:ln>
        </p:spPr>
      </p:pic>
      <p:sp>
        <p:nvSpPr>
          <p:cNvPr id="10" name="TextBox 9"/>
          <p:cNvSpPr txBox="1"/>
          <p:nvPr/>
        </p:nvSpPr>
        <p:spPr>
          <a:xfrm>
            <a:off x="3492840" y="4810621"/>
            <a:ext cx="873215"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uFillTx/>
                <a:latin typeface="Calibri"/>
              </a:rPr>
              <a:t>HRC</a:t>
            </a:r>
          </a:p>
        </p:txBody>
      </p:sp>
      <p:sp>
        <p:nvSpPr>
          <p:cNvPr id="11" name="TextBox 10"/>
          <p:cNvSpPr txBox="1"/>
          <p:nvPr/>
        </p:nvSpPr>
        <p:spPr>
          <a:xfrm>
            <a:off x="3492840" y="5118399"/>
            <a:ext cx="19606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1200" cap="none" spc="0" baseline="0">
                <a:uFillTx/>
                <a:latin typeface="Calibri"/>
              </a:rPr>
              <a:t>Hazard Risk Categories </a:t>
            </a:r>
            <a:r>
              <a:rPr lang="en-GB" sz="1400" b="0" i="0" u="none" strike="noStrike" kern="1200" cap="none" spc="0" baseline="0">
                <a:uFillTx/>
                <a:latin typeface="Calibri"/>
              </a:rPr>
              <a:t>-</a:t>
            </a:r>
          </a:p>
        </p:txBody>
      </p:sp>
      <p:sp>
        <p:nvSpPr>
          <p:cNvPr id="12" name="TextBox 11"/>
          <p:cNvSpPr txBox="1"/>
          <p:nvPr/>
        </p:nvSpPr>
        <p:spPr>
          <a:xfrm>
            <a:off x="5301048" y="5129985"/>
            <a:ext cx="1960610"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uFillTx/>
                <a:latin typeface="Calibri"/>
              </a:rPr>
              <a:t>PPE 1 – 4-8 cal/cm²</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a:uFillTx/>
              <a:latin typeface="Calibri"/>
            </a:endParaRPr>
          </a:p>
        </p:txBody>
      </p:sp>
      <p:sp>
        <p:nvSpPr>
          <p:cNvPr id="13" name="TextBox 14"/>
          <p:cNvSpPr txBox="1"/>
          <p:nvPr/>
        </p:nvSpPr>
        <p:spPr>
          <a:xfrm>
            <a:off x="5301048" y="5380969"/>
            <a:ext cx="1960610"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uFillTx/>
                <a:latin typeface="Calibri"/>
              </a:rPr>
              <a:t>PPE 2 – 8-25 cal/cm²</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a:uFillTx/>
              <a:latin typeface="Calibri"/>
            </a:endParaRPr>
          </a:p>
        </p:txBody>
      </p:sp>
      <p:sp>
        <p:nvSpPr>
          <p:cNvPr id="14" name="TextBox 15"/>
          <p:cNvSpPr txBox="1"/>
          <p:nvPr/>
        </p:nvSpPr>
        <p:spPr>
          <a:xfrm>
            <a:off x="5301048" y="5639132"/>
            <a:ext cx="1960610"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uFillTx/>
                <a:latin typeface="Calibri"/>
              </a:rPr>
              <a:t>PPE 3 – 25-40 cal/cm²</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a:uFillTx/>
              <a:latin typeface="Calibri"/>
            </a:endParaRPr>
          </a:p>
        </p:txBody>
      </p:sp>
      <p:sp>
        <p:nvSpPr>
          <p:cNvPr id="15" name="TextBox 16"/>
          <p:cNvSpPr txBox="1"/>
          <p:nvPr/>
        </p:nvSpPr>
        <p:spPr>
          <a:xfrm>
            <a:off x="5296924" y="5891076"/>
            <a:ext cx="1960610"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uFillTx/>
                <a:latin typeface="Calibri"/>
              </a:rPr>
              <a:t>PPE 4 – &gt;40 cal/cm²</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400" b="0" i="0" u="none" strike="noStrike" kern="1200" cap="none" spc="0" baseline="0">
              <a:uFillTx/>
              <a:latin typeface="Calibri"/>
            </a:endParaRPr>
          </a:p>
        </p:txBody>
      </p:sp>
      <p:sp>
        <p:nvSpPr>
          <p:cNvPr id="16" name="TextBox 15"/>
          <p:cNvSpPr txBox="1"/>
          <p:nvPr/>
        </p:nvSpPr>
        <p:spPr>
          <a:xfrm>
            <a:off x="3465774" y="1405496"/>
            <a:ext cx="873215" cy="46166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2400" b="1" i="0" u="none" strike="noStrike" kern="1200" cap="none" spc="0" baseline="0">
                <a:uFillTx/>
                <a:latin typeface="Calibri"/>
              </a:rPr>
              <a:t>kA</a:t>
            </a:r>
          </a:p>
        </p:txBody>
      </p:sp>
      <p:sp>
        <p:nvSpPr>
          <p:cNvPr id="17" name="TextBox 16"/>
          <p:cNvSpPr txBox="1"/>
          <p:nvPr/>
        </p:nvSpPr>
        <p:spPr>
          <a:xfrm>
            <a:off x="3465774" y="1713265"/>
            <a:ext cx="8361410" cy="307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1" i="0" u="none" strike="noStrike" kern="0" cap="none" spc="0" baseline="0">
                <a:uFillTx/>
                <a:latin typeface="Calibri"/>
              </a:rPr>
              <a:t>Kilo Amps </a:t>
            </a:r>
            <a:r>
              <a:rPr lang="en-GB" sz="1400" b="0" i="0" u="none" strike="noStrike" kern="1200" cap="none" spc="0" baseline="0">
                <a:uFillTx/>
                <a:latin typeface="Calibri"/>
              </a:rPr>
              <a:t>– One thousand amperes. </a:t>
            </a:r>
          </a:p>
        </p:txBody>
      </p:sp>
      <p:pic>
        <p:nvPicPr>
          <p:cNvPr id="18" name="Picture 17">
            <a:extLst>
              <a:ext uri="{FF2B5EF4-FFF2-40B4-BE49-F238E27FC236}">
                <a16:creationId xmlns="" xmlns:a16="http://schemas.microsoft.com/office/drawing/2014/main" id="{76DEE96D-19B1-4805-94A5-E4A019B606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579" y="6199798"/>
            <a:ext cx="2799348" cy="443461"/>
          </a:xfrm>
          <a:prstGeom prst="rect">
            <a:avLst/>
          </a:prstGeom>
        </p:spPr>
      </p:pic>
    </p:spTree>
    <p:extLst>
      <p:ext uri="{BB962C8B-B14F-4D97-AF65-F5344CB8AC3E}">
        <p14:creationId xmlns:p14="http://schemas.microsoft.com/office/powerpoint/2010/main" val="253647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10" grpId="0"/>
      <p:bldP spid="11" grpId="0"/>
      <p:bldP spid="12" grpId="0"/>
      <p:bldP spid="13" grpId="0"/>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4599" y="910520"/>
            <a:ext cx="5914768" cy="6463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a:uFillTx/>
                <a:latin typeface="Calibri"/>
              </a:rPr>
              <a:t>What is article 11B?</a:t>
            </a:r>
          </a:p>
        </p:txBody>
      </p:sp>
      <p:sp>
        <p:nvSpPr>
          <p:cNvPr id="3" name="TextBox 4"/>
          <p:cNvSpPr txBox="1"/>
          <p:nvPr/>
        </p:nvSpPr>
        <p:spPr>
          <a:xfrm>
            <a:off x="3484599" y="1419045"/>
            <a:ext cx="8361410" cy="73866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uFillTx/>
                <a:latin typeface="Calibri"/>
              </a:rPr>
              <a:t>Category III PPE must undergo annual checking by a Notified Body, in accordance with Article 11 of the PPE Directive. Manufacturers have two options, 11A or 11B. The Article 11B procedure is suitable for manufacturers of Category III PPE with an approved quality-control system, such as ISO 9000 or similar systems.</a:t>
            </a:r>
          </a:p>
        </p:txBody>
      </p:sp>
      <p:sp>
        <p:nvSpPr>
          <p:cNvPr id="4" name="TextBox 5"/>
          <p:cNvSpPr txBox="1"/>
          <p:nvPr/>
        </p:nvSpPr>
        <p:spPr>
          <a:xfrm>
            <a:off x="3475885" y="3097015"/>
            <a:ext cx="6977448" cy="6463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a:uFillTx/>
                <a:latin typeface="Calibri"/>
              </a:rPr>
              <a:t>What is EN 61482-1-1, ‘Open Arc’?</a:t>
            </a:r>
          </a:p>
        </p:txBody>
      </p:sp>
      <p:sp>
        <p:nvSpPr>
          <p:cNvPr id="5" name="TextBox 6"/>
          <p:cNvSpPr txBox="1"/>
          <p:nvPr/>
        </p:nvSpPr>
        <p:spPr>
          <a:xfrm>
            <a:off x="3484599" y="4481462"/>
            <a:ext cx="6590272" cy="64633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a:uFillTx/>
                <a:latin typeface="Calibri"/>
              </a:rPr>
              <a:t>What is EN 61482-1-2, ‘Box Arc’?</a:t>
            </a:r>
          </a:p>
        </p:txBody>
      </p:sp>
      <p:sp>
        <p:nvSpPr>
          <p:cNvPr id="6" name="TextBox 7"/>
          <p:cNvSpPr txBox="1"/>
          <p:nvPr/>
        </p:nvSpPr>
        <p:spPr>
          <a:xfrm>
            <a:off x="3475885" y="3573847"/>
            <a:ext cx="8361410" cy="95410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uFillTx/>
                <a:latin typeface="Calibri"/>
              </a:rPr>
              <a:t>'Open Arc' test method (ATPV test and garment test). This replaces IEC 61482-1:2002. The 'Open Arc' test method is the same as the original North American method for measuring the Arc Thermal Performance Value (ATPV), as used in ASTM F1959. Materials or assemblies are given an ATPV value, expressed in kilojoules per square metre (kJ/m2), which can be converted into the familiar cal/cm</a:t>
            </a:r>
            <a:r>
              <a:rPr lang="en-GB" sz="1400" b="0" i="0" u="none" strike="noStrike" kern="1200" cap="none" spc="0" baseline="30000">
                <a:uFillTx/>
                <a:latin typeface="Calibri"/>
              </a:rPr>
              <a:t>2</a:t>
            </a:r>
            <a:r>
              <a:rPr lang="en-GB" sz="1400" b="0" i="0" u="none" strike="noStrike" kern="1200" cap="none" spc="0" baseline="0">
                <a:uFillTx/>
                <a:latin typeface="Calibri"/>
              </a:rPr>
              <a:t>.</a:t>
            </a:r>
          </a:p>
        </p:txBody>
      </p:sp>
      <p:sp>
        <p:nvSpPr>
          <p:cNvPr id="7" name="TextBox 8"/>
          <p:cNvSpPr txBox="1"/>
          <p:nvPr/>
        </p:nvSpPr>
        <p:spPr>
          <a:xfrm>
            <a:off x="3484599" y="4987427"/>
            <a:ext cx="8361410" cy="95410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uFillTx/>
                <a:latin typeface="Calibri"/>
              </a:rPr>
              <a:t>The “box arc” test method is based on the European method described in ENV 50354, with a heat transfer measurement. Materials are classified as Class 1 (4kA) or Class 2 (7kA). During this test, a fabric sample is exposed to an electric Arc produced by a 4kA or 7kA short circuit. In the test, the Arc does not last any longer than 500ms. The amount of heat transmitted through the sample is measured during and after the test.</a:t>
            </a:r>
          </a:p>
        </p:txBody>
      </p:sp>
      <p:sp>
        <p:nvSpPr>
          <p:cNvPr id="8" name="TextBox 7"/>
          <p:cNvSpPr txBox="1"/>
          <p:nvPr/>
        </p:nvSpPr>
        <p:spPr>
          <a:xfrm>
            <a:off x="3484599" y="2113678"/>
            <a:ext cx="5914768"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a:uFillTx/>
                <a:latin typeface="Calibri"/>
              </a:rPr>
              <a:t>What is article 11A?</a:t>
            </a:r>
          </a:p>
        </p:txBody>
      </p:sp>
      <p:sp>
        <p:nvSpPr>
          <p:cNvPr id="9" name="TextBox 4"/>
          <p:cNvSpPr txBox="1"/>
          <p:nvPr/>
        </p:nvSpPr>
        <p:spPr>
          <a:xfrm>
            <a:off x="3484599" y="2637492"/>
            <a:ext cx="8361410"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uFillTx/>
                <a:latin typeface="Calibri"/>
              </a:rPr>
              <a:t>This involves the Notified Body obtaining a random sample of recently manufactured items of PPE which are then tested by methods used in the original EC type-examination to ensure continuing compliance.</a:t>
            </a:r>
          </a:p>
        </p:txBody>
      </p:sp>
      <p:pic>
        <p:nvPicPr>
          <p:cNvPr id="10" name="Picture 9">
            <a:extLst>
              <a:ext uri="{FF2B5EF4-FFF2-40B4-BE49-F238E27FC236}">
                <a16:creationId xmlns="" xmlns:a16="http://schemas.microsoft.com/office/drawing/2014/main" id="{EAA6879F-D77B-4E02-AC0B-68FE8ACCFD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79" y="6199798"/>
            <a:ext cx="2799348" cy="443461"/>
          </a:xfrm>
          <a:prstGeom prst="rect">
            <a:avLst/>
          </a:prstGeom>
        </p:spPr>
      </p:pic>
    </p:spTree>
    <p:extLst>
      <p:ext uri="{BB962C8B-B14F-4D97-AF65-F5344CB8AC3E}">
        <p14:creationId xmlns:p14="http://schemas.microsoft.com/office/powerpoint/2010/main" val="19663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6362" y="881446"/>
            <a:ext cx="5914768"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a:uFillTx/>
                <a:latin typeface="Calibri"/>
              </a:rPr>
              <a:t>What is a Calorie?</a:t>
            </a:r>
          </a:p>
        </p:txBody>
      </p:sp>
      <p:sp>
        <p:nvSpPr>
          <p:cNvPr id="3" name="TextBox 2"/>
          <p:cNvSpPr txBox="1"/>
          <p:nvPr/>
        </p:nvSpPr>
        <p:spPr>
          <a:xfrm>
            <a:off x="3476362" y="1466223"/>
            <a:ext cx="8361410" cy="73866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uFillTx/>
                <a:latin typeface="Calibri"/>
              </a:rPr>
              <a:t>A calorie is the energy required to raise one gram of water one degree Celsius at one atmosphere. The onset of second-degree burns may occur from 1.2 calories/cm</a:t>
            </a:r>
            <a:r>
              <a:rPr lang="en-GB" sz="1400" b="0" i="0" u="none" strike="noStrike" kern="1200" cap="none" spc="0" baseline="30000">
                <a:uFillTx/>
                <a:latin typeface="Calibri"/>
              </a:rPr>
              <a:t>2</a:t>
            </a:r>
            <a:r>
              <a:rPr lang="en-GB" sz="1400" b="0" i="0" u="none" strike="noStrike" kern="1200" cap="none" spc="0" baseline="0">
                <a:uFillTx/>
                <a:latin typeface="Calibri"/>
              </a:rPr>
              <a:t>. One calorie/cm</a:t>
            </a:r>
            <a:r>
              <a:rPr lang="en-GB" sz="1400" b="0" i="0" u="none" strike="noStrike" kern="1200" cap="none" spc="0" baseline="30000">
                <a:uFillTx/>
                <a:latin typeface="Calibri"/>
              </a:rPr>
              <a:t>2</a:t>
            </a:r>
            <a:r>
              <a:rPr lang="en-GB" sz="1400" b="0" i="0" u="none" strike="noStrike" kern="1200" cap="none" spc="0" baseline="0">
                <a:uFillTx/>
                <a:latin typeface="Calibri"/>
              </a:rPr>
              <a:t> can be equal to holding your finger over the tip of a flame of a cigarette lighter for one second.</a:t>
            </a:r>
          </a:p>
        </p:txBody>
      </p:sp>
      <p:sp>
        <p:nvSpPr>
          <p:cNvPr id="4" name="TextBox 3"/>
          <p:cNvSpPr txBox="1"/>
          <p:nvPr/>
        </p:nvSpPr>
        <p:spPr>
          <a:xfrm>
            <a:off x="3476362" y="2286001"/>
            <a:ext cx="5914768"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a:uFillTx/>
                <a:latin typeface="Calibri"/>
              </a:rPr>
              <a:t>Why wear ARC protection?</a:t>
            </a:r>
          </a:p>
        </p:txBody>
      </p:sp>
      <p:sp>
        <p:nvSpPr>
          <p:cNvPr id="5" name="TextBox 4"/>
          <p:cNvSpPr txBox="1"/>
          <p:nvPr/>
        </p:nvSpPr>
        <p:spPr>
          <a:xfrm>
            <a:off x="3476362" y="2870769"/>
            <a:ext cx="8361410" cy="11695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uFillTx/>
                <a:latin typeface="Calibri"/>
              </a:rPr>
              <a:t>PPE provides protection after an arc flash incident has occurred and should be viewed as the last line of protection. Reducing the frequency and severity of incidents should be the first option and this can be achieved through a complete arc flash hazard assessment and through the application of technology such as high-resistance grounding which has been proven to reduce the frequency and severity of incidents. However use of PPE can be the difference between a workers life or death.</a:t>
            </a:r>
          </a:p>
        </p:txBody>
      </p:sp>
      <p:sp>
        <p:nvSpPr>
          <p:cNvPr id="6" name="TextBox 5"/>
          <p:cNvSpPr txBox="1"/>
          <p:nvPr/>
        </p:nvSpPr>
        <p:spPr>
          <a:xfrm>
            <a:off x="3476362" y="4109991"/>
            <a:ext cx="5914768"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600" b="1" i="0" u="none" strike="noStrike" kern="1200" cap="none" spc="0" baseline="0">
                <a:uFillTx/>
                <a:latin typeface="Calibri"/>
              </a:rPr>
              <a:t>Who wears ARC protection?</a:t>
            </a:r>
          </a:p>
        </p:txBody>
      </p:sp>
      <p:sp>
        <p:nvSpPr>
          <p:cNvPr id="7" name="TextBox 6"/>
          <p:cNvSpPr txBox="1"/>
          <p:nvPr/>
        </p:nvSpPr>
        <p:spPr>
          <a:xfrm>
            <a:off x="3476362" y="4836875"/>
            <a:ext cx="4942706" cy="116955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uFillTx/>
                <a:latin typeface="Calibri"/>
              </a:rPr>
              <a:t>Utility Workers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uFillTx/>
                <a:latin typeface="Calibri"/>
              </a:rPr>
              <a:t>Power generation Workers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uFillTx/>
                <a:latin typeface="Calibri"/>
              </a:rPr>
              <a:t>Industrial Electrical Workers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uFillTx/>
                <a:latin typeface="Calibri"/>
              </a:rPr>
              <a:t>Rail Workers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uFillTx/>
                <a:latin typeface="Calibri"/>
              </a:rPr>
              <a:t>Anywhere there is a chance of an electric current creating an ARC</a:t>
            </a:r>
          </a:p>
        </p:txBody>
      </p:sp>
      <p:pic>
        <p:nvPicPr>
          <p:cNvPr id="8" name="Picture 7"/>
          <p:cNvPicPr>
            <a:picLocks noChangeAspect="1"/>
          </p:cNvPicPr>
          <p:nvPr/>
        </p:nvPicPr>
        <p:blipFill>
          <a:blip r:embed="rId2"/>
          <a:stretch>
            <a:fillRect/>
          </a:stretch>
        </p:blipFill>
        <p:spPr>
          <a:xfrm>
            <a:off x="9100882" y="4159762"/>
            <a:ext cx="2466978" cy="1847846"/>
          </a:xfrm>
          <a:prstGeom prst="rect">
            <a:avLst/>
          </a:prstGeom>
          <a:noFill/>
          <a:ln cap="flat">
            <a:noFill/>
          </a:ln>
        </p:spPr>
      </p:pic>
      <p:pic>
        <p:nvPicPr>
          <p:cNvPr id="9" name="Picture 8">
            <a:extLst>
              <a:ext uri="{FF2B5EF4-FFF2-40B4-BE49-F238E27FC236}">
                <a16:creationId xmlns="" xmlns:a16="http://schemas.microsoft.com/office/drawing/2014/main" id="{15D0B784-9D3B-4956-85BF-6B3584F97B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579" y="6199798"/>
            <a:ext cx="2799348" cy="443461"/>
          </a:xfrm>
          <a:prstGeom prst="rect">
            <a:avLst/>
          </a:prstGeom>
        </p:spPr>
      </p:pic>
    </p:spTree>
    <p:extLst>
      <p:ext uri="{BB962C8B-B14F-4D97-AF65-F5344CB8AC3E}">
        <p14:creationId xmlns:p14="http://schemas.microsoft.com/office/powerpoint/2010/main" val="200785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78664" y="379860"/>
            <a:ext cx="5914768"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800" b="1" i="0" u="none" strike="noStrike" kern="1200" cap="none" spc="0" baseline="0" dirty="0">
                <a:uFillTx/>
                <a:latin typeface="Calibri"/>
              </a:rPr>
              <a:t>Layering</a:t>
            </a:r>
            <a:r>
              <a:rPr lang="en-GB" sz="3600" b="1" i="0" u="none" strike="noStrike" kern="1200" cap="none" spc="0" baseline="0" dirty="0">
                <a:uFillTx/>
                <a:latin typeface="Calibri"/>
              </a:rPr>
              <a:t>?</a:t>
            </a:r>
          </a:p>
        </p:txBody>
      </p:sp>
      <p:sp>
        <p:nvSpPr>
          <p:cNvPr id="3" name="TextBox 2"/>
          <p:cNvSpPr txBox="1"/>
          <p:nvPr/>
        </p:nvSpPr>
        <p:spPr>
          <a:xfrm>
            <a:off x="3739974" y="1480287"/>
            <a:ext cx="8361410" cy="52321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uFillTx/>
                <a:latin typeface="Calibri"/>
              </a:rPr>
              <a:t>When you begin to start layering up ARC garments on top of each other the protection Factor of the</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dirty="0">
                <a:uFillTx/>
                <a:latin typeface="Calibri"/>
              </a:rPr>
              <a:t>garments also increases.</a:t>
            </a:r>
          </a:p>
        </p:txBody>
      </p:sp>
      <p:pic>
        <p:nvPicPr>
          <p:cNvPr id="4" name="Picture 3"/>
          <p:cNvPicPr>
            <a:picLocks noChangeAspect="1"/>
          </p:cNvPicPr>
          <p:nvPr/>
        </p:nvPicPr>
        <p:blipFill>
          <a:blip r:embed="rId2"/>
          <a:stretch>
            <a:fillRect/>
          </a:stretch>
        </p:blipFill>
        <p:spPr>
          <a:xfrm>
            <a:off x="5814482" y="2574320"/>
            <a:ext cx="1302544" cy="1671596"/>
          </a:xfrm>
          <a:prstGeom prst="rect">
            <a:avLst/>
          </a:prstGeom>
          <a:noFill/>
          <a:ln cap="flat">
            <a:noFill/>
          </a:ln>
        </p:spPr>
      </p:pic>
      <p:pic>
        <p:nvPicPr>
          <p:cNvPr id="5" name="Picture 4"/>
          <p:cNvPicPr>
            <a:picLocks noChangeAspect="1"/>
          </p:cNvPicPr>
          <p:nvPr/>
        </p:nvPicPr>
        <p:blipFill>
          <a:blip r:embed="rId3"/>
          <a:stretch>
            <a:fillRect/>
          </a:stretch>
        </p:blipFill>
        <p:spPr>
          <a:xfrm>
            <a:off x="7830661" y="2574320"/>
            <a:ext cx="1299170" cy="1671596"/>
          </a:xfrm>
          <a:prstGeom prst="rect">
            <a:avLst/>
          </a:prstGeom>
          <a:noFill/>
          <a:ln cap="flat">
            <a:noFill/>
          </a:ln>
        </p:spPr>
      </p:pic>
      <p:pic>
        <p:nvPicPr>
          <p:cNvPr id="6" name="Picture 5"/>
          <p:cNvPicPr>
            <a:picLocks noChangeAspect="1"/>
          </p:cNvPicPr>
          <p:nvPr/>
        </p:nvPicPr>
        <p:blipFill>
          <a:blip r:embed="rId4"/>
          <a:stretch>
            <a:fillRect/>
          </a:stretch>
        </p:blipFill>
        <p:spPr>
          <a:xfrm>
            <a:off x="3739974" y="2574320"/>
            <a:ext cx="1360864" cy="1671596"/>
          </a:xfrm>
          <a:prstGeom prst="rect">
            <a:avLst/>
          </a:prstGeom>
          <a:noFill/>
          <a:ln cap="flat">
            <a:noFill/>
          </a:ln>
        </p:spPr>
      </p:pic>
      <p:sp>
        <p:nvSpPr>
          <p:cNvPr id="7" name="TextBox 6"/>
          <p:cNvSpPr txBox="1"/>
          <p:nvPr/>
        </p:nvSpPr>
        <p:spPr>
          <a:xfrm>
            <a:off x="5193010" y="2919972"/>
            <a:ext cx="529309" cy="923333"/>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dirty="0">
                <a:uFillTx/>
                <a:latin typeface="Calibri"/>
              </a:rPr>
              <a:t>+</a:t>
            </a:r>
          </a:p>
        </p:txBody>
      </p:sp>
      <p:sp>
        <p:nvSpPr>
          <p:cNvPr id="8" name="TextBox 7"/>
          <p:cNvSpPr txBox="1"/>
          <p:nvPr/>
        </p:nvSpPr>
        <p:spPr>
          <a:xfrm>
            <a:off x="7232470" y="2919972"/>
            <a:ext cx="529309" cy="923333"/>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a:uFillTx/>
                <a:latin typeface="Calibri"/>
              </a:rPr>
              <a:t>+</a:t>
            </a:r>
          </a:p>
        </p:txBody>
      </p:sp>
      <p:sp>
        <p:nvSpPr>
          <p:cNvPr id="9" name="TextBox 8"/>
          <p:cNvSpPr txBox="1"/>
          <p:nvPr/>
        </p:nvSpPr>
        <p:spPr>
          <a:xfrm>
            <a:off x="4751794" y="5011699"/>
            <a:ext cx="529309" cy="923333"/>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a:uFillTx/>
                <a:latin typeface="Calibri"/>
              </a:rPr>
              <a:t>=</a:t>
            </a:r>
          </a:p>
        </p:txBody>
      </p:sp>
      <p:sp>
        <p:nvSpPr>
          <p:cNvPr id="10" name="TextBox 9"/>
          <p:cNvSpPr txBox="1"/>
          <p:nvPr/>
        </p:nvSpPr>
        <p:spPr>
          <a:xfrm>
            <a:off x="3698789" y="4239168"/>
            <a:ext cx="1679926"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uFillTx/>
                <a:latin typeface="Calibri"/>
              </a:rPr>
              <a:t>CARC22 (5.9cal/cm</a:t>
            </a:r>
            <a:r>
              <a:rPr lang="en-GB" sz="1200" b="0" i="0" u="none" strike="noStrike" kern="1200" cap="none" spc="0" baseline="30000">
                <a:uFillTx/>
                <a:latin typeface="Calibri"/>
              </a:rPr>
              <a:t>2</a:t>
            </a:r>
            <a:r>
              <a:rPr lang="en-GB" sz="1200" b="0" i="0" u="none" strike="noStrike" kern="1200" cap="none" spc="0" baseline="0">
                <a:uFillTx/>
                <a:latin typeface="Calibri"/>
              </a:rPr>
              <a:t>)</a:t>
            </a:r>
          </a:p>
        </p:txBody>
      </p:sp>
      <p:sp>
        <p:nvSpPr>
          <p:cNvPr id="11" name="TextBox 10"/>
          <p:cNvSpPr txBox="1"/>
          <p:nvPr/>
        </p:nvSpPr>
        <p:spPr>
          <a:xfrm>
            <a:off x="5796085" y="4234313"/>
            <a:ext cx="1679926"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uFillTx/>
                <a:latin typeface="Calibri"/>
              </a:rPr>
              <a:t>CARC1 (5.0cal/cm</a:t>
            </a:r>
            <a:r>
              <a:rPr lang="en-GB" sz="1200" b="0" i="0" u="none" strike="noStrike" kern="1200" cap="none" spc="0" baseline="30000">
                <a:uFillTx/>
                <a:latin typeface="Calibri"/>
              </a:rPr>
              <a:t>2</a:t>
            </a:r>
            <a:r>
              <a:rPr lang="en-GB" sz="1200" b="0" i="0" u="none" strike="noStrike" kern="1200" cap="none" spc="0" baseline="0">
                <a:uFillTx/>
                <a:latin typeface="Calibri"/>
              </a:rPr>
              <a:t>)</a:t>
            </a:r>
          </a:p>
        </p:txBody>
      </p:sp>
      <p:sp>
        <p:nvSpPr>
          <p:cNvPr id="12" name="TextBox 11"/>
          <p:cNvSpPr txBox="1"/>
          <p:nvPr/>
        </p:nvSpPr>
        <p:spPr>
          <a:xfrm>
            <a:off x="7758725" y="4234313"/>
            <a:ext cx="1679926" cy="276999"/>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200" b="0" i="0" u="none" strike="noStrike" kern="1200" cap="none" spc="0" baseline="0">
                <a:uFillTx/>
                <a:latin typeface="Calibri"/>
              </a:rPr>
              <a:t>CARC3 (12.6cal/cm</a:t>
            </a:r>
            <a:r>
              <a:rPr lang="en-GB" sz="1200" b="0" i="0" u="none" strike="noStrike" kern="1200" cap="none" spc="0" baseline="30000">
                <a:uFillTx/>
                <a:latin typeface="Calibri"/>
              </a:rPr>
              <a:t>2</a:t>
            </a:r>
            <a:r>
              <a:rPr lang="en-GB" sz="1200" b="0" i="0" u="none" strike="noStrike" kern="1200" cap="none" spc="0" baseline="0">
                <a:uFillTx/>
                <a:latin typeface="Calibri"/>
              </a:rPr>
              <a:t>)</a:t>
            </a:r>
          </a:p>
        </p:txBody>
      </p:sp>
      <p:sp>
        <p:nvSpPr>
          <p:cNvPr id="13" name="TextBox 12"/>
          <p:cNvSpPr txBox="1"/>
          <p:nvPr/>
        </p:nvSpPr>
        <p:spPr>
          <a:xfrm>
            <a:off x="5395193" y="5205689"/>
            <a:ext cx="5399623" cy="58477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a:uFillTx/>
                <a:latin typeface="Calibri"/>
              </a:rPr>
              <a:t>Combined total cal/cm</a:t>
            </a:r>
            <a:r>
              <a:rPr lang="en-GB" sz="3200" b="0" i="0" u="none" strike="noStrike" kern="1200" cap="none" spc="0" baseline="30000">
                <a:uFillTx/>
                <a:latin typeface="Calibri"/>
              </a:rPr>
              <a:t>2</a:t>
            </a:r>
            <a:r>
              <a:rPr lang="en-GB" sz="3200" b="0" i="0" u="none" strike="noStrike" kern="1200" cap="none" spc="0" baseline="0">
                <a:uFillTx/>
                <a:latin typeface="Calibri"/>
              </a:rPr>
              <a:t> rating</a:t>
            </a:r>
          </a:p>
        </p:txBody>
      </p:sp>
      <p:sp>
        <p:nvSpPr>
          <p:cNvPr id="14" name="TextBox 13"/>
          <p:cNvSpPr txBox="1"/>
          <p:nvPr/>
        </p:nvSpPr>
        <p:spPr>
          <a:xfrm>
            <a:off x="9219818" y="2919972"/>
            <a:ext cx="529309" cy="923333"/>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a:uFillTx/>
                <a:latin typeface="Calibri"/>
              </a:rPr>
              <a:t>+</a:t>
            </a:r>
          </a:p>
        </p:txBody>
      </p:sp>
      <p:sp>
        <p:nvSpPr>
          <p:cNvPr id="15" name="TextBox 14"/>
          <p:cNvSpPr txBox="1"/>
          <p:nvPr/>
        </p:nvSpPr>
        <p:spPr>
          <a:xfrm>
            <a:off x="9749127" y="3040792"/>
            <a:ext cx="1958489" cy="73866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400" b="0" i="0" u="none" strike="noStrike" kern="1200" cap="none" spc="0" baseline="0">
                <a:uFillTx/>
                <a:latin typeface="Calibri"/>
              </a:rPr>
              <a:t>The insulating layers of air between each layer of ARC material.</a:t>
            </a:r>
          </a:p>
        </p:txBody>
      </p:sp>
      <p:pic>
        <p:nvPicPr>
          <p:cNvPr id="16" name="Picture 15">
            <a:extLst>
              <a:ext uri="{FF2B5EF4-FFF2-40B4-BE49-F238E27FC236}">
                <a16:creationId xmlns="" xmlns:a16="http://schemas.microsoft.com/office/drawing/2014/main" id="{965198F2-E488-459E-9743-568CB8D334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0579" y="6199798"/>
            <a:ext cx="2799348" cy="443461"/>
          </a:xfrm>
          <a:prstGeom prst="rect">
            <a:avLst/>
          </a:prstGeom>
        </p:spPr>
      </p:pic>
    </p:spTree>
    <p:extLst>
      <p:ext uri="{BB962C8B-B14F-4D97-AF65-F5344CB8AC3E}">
        <p14:creationId xmlns:p14="http://schemas.microsoft.com/office/powerpoint/2010/main" val="160264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P spid="8" grpId="0"/>
      <p:bldP spid="9" grpId="0"/>
      <p:bldP spid="10" grpId="0"/>
      <p:bldP spid="11" grpId="0"/>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07749" y="1623920"/>
            <a:ext cx="1172768" cy="1440553"/>
          </a:xfrm>
          <a:prstGeom prst="rect">
            <a:avLst/>
          </a:prstGeom>
          <a:noFill/>
          <a:ln cap="flat">
            <a:noFill/>
          </a:ln>
        </p:spPr>
      </p:pic>
      <p:sp>
        <p:nvSpPr>
          <p:cNvPr id="5" name="TextBox 4"/>
          <p:cNvSpPr txBox="1"/>
          <p:nvPr/>
        </p:nvSpPr>
        <p:spPr>
          <a:xfrm>
            <a:off x="3877507" y="1212165"/>
            <a:ext cx="93097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a:uFillTx/>
                <a:latin typeface="Calibri"/>
              </a:rPr>
              <a:t>CARC22</a:t>
            </a:r>
          </a:p>
        </p:txBody>
      </p:sp>
      <p:sp>
        <p:nvSpPr>
          <p:cNvPr id="7" name="TextBox 6"/>
          <p:cNvSpPr txBox="1"/>
          <p:nvPr/>
        </p:nvSpPr>
        <p:spPr>
          <a:xfrm>
            <a:off x="3678664" y="215100"/>
            <a:ext cx="2458525"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800" b="1" i="0" u="none" strike="noStrike" kern="1200" cap="none" spc="0" baseline="0" dirty="0" smtClean="0">
                <a:uFillTx/>
                <a:latin typeface="Calibri"/>
              </a:rPr>
              <a:t>Layering</a:t>
            </a:r>
            <a:endParaRPr lang="en-GB" sz="3600" b="1" i="0" u="none" strike="noStrike" kern="1200" cap="none" spc="0" baseline="0" dirty="0">
              <a:uFillTx/>
              <a:latin typeface="Calibri"/>
            </a:endParaRPr>
          </a:p>
        </p:txBody>
      </p:sp>
      <p:sp>
        <p:nvSpPr>
          <p:cNvPr id="8" name="TextBox 7"/>
          <p:cNvSpPr txBox="1"/>
          <p:nvPr/>
        </p:nvSpPr>
        <p:spPr>
          <a:xfrm>
            <a:off x="4839885" y="1799622"/>
            <a:ext cx="529309" cy="923333"/>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dirty="0">
                <a:uFillTx/>
                <a:latin typeface="Calibri"/>
              </a:rPr>
              <a:t>+</a:t>
            </a:r>
          </a:p>
        </p:txBody>
      </p:sp>
      <p:sp>
        <p:nvSpPr>
          <p:cNvPr id="9" name="TextBox 8"/>
          <p:cNvSpPr txBox="1"/>
          <p:nvPr/>
        </p:nvSpPr>
        <p:spPr>
          <a:xfrm>
            <a:off x="5306378" y="1212165"/>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a:uFillTx/>
                <a:latin typeface="Calibri"/>
              </a:rPr>
              <a:t>CARC1</a:t>
            </a:r>
            <a:endParaRPr lang="en-GB" b="1" i="0" u="none" strike="noStrike" kern="1200" cap="none" spc="0" baseline="0">
              <a:uFillTx/>
              <a:latin typeface="Calibri"/>
            </a:endParaRPr>
          </a:p>
        </p:txBody>
      </p:sp>
      <p:pic>
        <p:nvPicPr>
          <p:cNvPr id="10" name="Picture 9"/>
          <p:cNvPicPr>
            <a:picLocks noChangeAspect="1"/>
          </p:cNvPicPr>
          <p:nvPr/>
        </p:nvPicPr>
        <p:blipFill>
          <a:blip r:embed="rId3"/>
          <a:stretch>
            <a:fillRect/>
          </a:stretch>
        </p:blipFill>
        <p:spPr>
          <a:xfrm>
            <a:off x="5354000" y="1623920"/>
            <a:ext cx="1122508" cy="1440553"/>
          </a:xfrm>
          <a:prstGeom prst="rect">
            <a:avLst/>
          </a:prstGeom>
          <a:noFill/>
          <a:ln cap="flat">
            <a:noFill/>
          </a:ln>
        </p:spPr>
      </p:pic>
      <p:cxnSp>
        <p:nvCxnSpPr>
          <p:cNvPr id="12" name="Straight Connector 11"/>
          <p:cNvCxnSpPr/>
          <p:nvPr/>
        </p:nvCxnSpPr>
        <p:spPr>
          <a:xfrm>
            <a:off x="7809470" y="469557"/>
            <a:ext cx="49427" cy="57706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991232" y="3534032"/>
            <a:ext cx="7636476"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77507" y="3106896"/>
            <a:ext cx="93097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smtClean="0">
                <a:uFillTx/>
                <a:latin typeface="Calibri"/>
              </a:rPr>
              <a:t>5.9cal</a:t>
            </a:r>
            <a:endParaRPr lang="en-GB" b="1" i="0" u="none" strike="noStrike" kern="1200" cap="none" spc="0" baseline="0" dirty="0">
              <a:uFillTx/>
              <a:latin typeface="Calibri"/>
            </a:endParaRPr>
          </a:p>
        </p:txBody>
      </p:sp>
      <p:sp>
        <p:nvSpPr>
          <p:cNvPr id="16" name="TextBox 15"/>
          <p:cNvSpPr txBox="1"/>
          <p:nvPr/>
        </p:nvSpPr>
        <p:spPr>
          <a:xfrm>
            <a:off x="5266549" y="3106896"/>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5.0cal</a:t>
            </a:r>
            <a:endParaRPr lang="en-GB" b="1" i="0" u="none" strike="noStrike" kern="1200" cap="none" spc="0" baseline="0" dirty="0">
              <a:uFillTx/>
              <a:latin typeface="Calibri"/>
            </a:endParaRPr>
          </a:p>
        </p:txBody>
      </p:sp>
      <p:sp>
        <p:nvSpPr>
          <p:cNvPr id="17" name="TextBox 16"/>
          <p:cNvSpPr txBox="1"/>
          <p:nvPr/>
        </p:nvSpPr>
        <p:spPr>
          <a:xfrm>
            <a:off x="6461501" y="1799621"/>
            <a:ext cx="529312" cy="923330"/>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dirty="0">
                <a:latin typeface="Calibri"/>
              </a:rPr>
              <a:t>=</a:t>
            </a:r>
            <a:endParaRPr lang="en-GB" sz="5400" b="0" i="0" u="none" strike="noStrike" kern="1200" cap="none" spc="0" baseline="0" dirty="0">
              <a:uFillTx/>
              <a:latin typeface="Calibri"/>
            </a:endParaRPr>
          </a:p>
        </p:txBody>
      </p:sp>
      <p:sp>
        <p:nvSpPr>
          <p:cNvPr id="18" name="TextBox 17"/>
          <p:cNvSpPr txBox="1"/>
          <p:nvPr/>
        </p:nvSpPr>
        <p:spPr>
          <a:xfrm>
            <a:off x="6794427" y="2100813"/>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16.6cal</a:t>
            </a:r>
            <a:endParaRPr lang="en-GB" b="1" i="0" u="none" strike="noStrike" kern="1200" cap="none" spc="0" baseline="0" dirty="0">
              <a:uFillTx/>
              <a:latin typeface="Calibri"/>
            </a:endParaRPr>
          </a:p>
        </p:txBody>
      </p:sp>
      <p:pic>
        <p:nvPicPr>
          <p:cNvPr id="19" name="Picture 18"/>
          <p:cNvPicPr>
            <a:picLocks noChangeAspect="1"/>
          </p:cNvPicPr>
          <p:nvPr/>
        </p:nvPicPr>
        <p:blipFill>
          <a:blip r:embed="rId2"/>
          <a:stretch>
            <a:fillRect/>
          </a:stretch>
        </p:blipFill>
        <p:spPr>
          <a:xfrm>
            <a:off x="7962995" y="1623920"/>
            <a:ext cx="1172768" cy="1440553"/>
          </a:xfrm>
          <a:prstGeom prst="rect">
            <a:avLst/>
          </a:prstGeom>
          <a:noFill/>
          <a:ln cap="flat">
            <a:noFill/>
          </a:ln>
        </p:spPr>
      </p:pic>
      <p:sp>
        <p:nvSpPr>
          <p:cNvPr id="20" name="TextBox 19"/>
          <p:cNvSpPr txBox="1"/>
          <p:nvPr/>
        </p:nvSpPr>
        <p:spPr>
          <a:xfrm>
            <a:off x="8132753" y="1212165"/>
            <a:ext cx="93097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a:uFillTx/>
                <a:latin typeface="Calibri"/>
              </a:rPr>
              <a:t>CARC22</a:t>
            </a:r>
          </a:p>
        </p:txBody>
      </p:sp>
      <p:sp>
        <p:nvSpPr>
          <p:cNvPr id="21" name="TextBox 20"/>
          <p:cNvSpPr txBox="1"/>
          <p:nvPr/>
        </p:nvSpPr>
        <p:spPr>
          <a:xfrm>
            <a:off x="9095131" y="1799622"/>
            <a:ext cx="529309" cy="923333"/>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dirty="0">
                <a:uFillTx/>
                <a:latin typeface="Calibri"/>
              </a:rPr>
              <a:t>+</a:t>
            </a:r>
          </a:p>
        </p:txBody>
      </p:sp>
      <p:sp>
        <p:nvSpPr>
          <p:cNvPr id="22" name="TextBox 21"/>
          <p:cNvSpPr txBox="1"/>
          <p:nvPr/>
        </p:nvSpPr>
        <p:spPr>
          <a:xfrm>
            <a:off x="9561624" y="1212165"/>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CARC3</a:t>
            </a:r>
            <a:endParaRPr lang="en-GB" b="1" i="0" u="none" strike="noStrike" kern="1200" cap="none" spc="0" baseline="0" dirty="0">
              <a:uFillTx/>
              <a:latin typeface="Calibri"/>
            </a:endParaRPr>
          </a:p>
        </p:txBody>
      </p:sp>
      <p:sp>
        <p:nvSpPr>
          <p:cNvPr id="24" name="TextBox 23"/>
          <p:cNvSpPr txBox="1"/>
          <p:nvPr/>
        </p:nvSpPr>
        <p:spPr>
          <a:xfrm>
            <a:off x="8132753" y="3106896"/>
            <a:ext cx="93097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smtClean="0">
                <a:uFillTx/>
                <a:latin typeface="Calibri"/>
              </a:rPr>
              <a:t>5.9cal</a:t>
            </a:r>
            <a:endParaRPr lang="en-GB" b="1" i="0" u="none" strike="noStrike" kern="1200" cap="none" spc="0" baseline="0" dirty="0">
              <a:uFillTx/>
              <a:latin typeface="Calibri"/>
            </a:endParaRPr>
          </a:p>
        </p:txBody>
      </p:sp>
      <p:sp>
        <p:nvSpPr>
          <p:cNvPr id="25" name="TextBox 24"/>
          <p:cNvSpPr txBox="1"/>
          <p:nvPr/>
        </p:nvSpPr>
        <p:spPr>
          <a:xfrm>
            <a:off x="9521795" y="3106896"/>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kern="0" dirty="0" smtClean="0">
                <a:latin typeface="Calibri"/>
              </a:rPr>
              <a:t>12.6</a:t>
            </a:r>
            <a:r>
              <a:rPr lang="en-GB" b="1" i="0" u="none" strike="noStrike" kern="0" cap="none" spc="0" baseline="0" dirty="0" smtClean="0">
                <a:uFillTx/>
                <a:latin typeface="Calibri"/>
              </a:rPr>
              <a:t>cal</a:t>
            </a:r>
            <a:endParaRPr lang="en-GB" b="1" i="0" u="none" strike="noStrike" kern="1200" cap="none" spc="0" baseline="0" dirty="0">
              <a:uFillTx/>
              <a:latin typeface="Calibri"/>
            </a:endParaRPr>
          </a:p>
        </p:txBody>
      </p:sp>
      <p:sp>
        <p:nvSpPr>
          <p:cNvPr id="26" name="TextBox 25"/>
          <p:cNvSpPr txBox="1"/>
          <p:nvPr/>
        </p:nvSpPr>
        <p:spPr>
          <a:xfrm>
            <a:off x="10716747" y="1799621"/>
            <a:ext cx="529312" cy="923330"/>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dirty="0">
                <a:latin typeface="Calibri"/>
              </a:rPr>
              <a:t>=</a:t>
            </a:r>
            <a:endParaRPr lang="en-GB" sz="5400" b="0" i="0" u="none" strike="noStrike" kern="1200" cap="none" spc="0" baseline="0" dirty="0">
              <a:uFillTx/>
              <a:latin typeface="Calibri"/>
            </a:endParaRPr>
          </a:p>
        </p:txBody>
      </p:sp>
      <p:sp>
        <p:nvSpPr>
          <p:cNvPr id="27" name="TextBox 26"/>
          <p:cNvSpPr txBox="1"/>
          <p:nvPr/>
        </p:nvSpPr>
        <p:spPr>
          <a:xfrm>
            <a:off x="11049673" y="2100813"/>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36.2cal</a:t>
            </a:r>
            <a:endParaRPr lang="en-GB" b="1" i="0" u="none" strike="noStrike" kern="1200" cap="none" spc="0" baseline="0" dirty="0">
              <a:uFillTx/>
              <a:latin typeface="Calibri"/>
            </a:endParaRPr>
          </a:p>
        </p:txBody>
      </p:sp>
      <p:pic>
        <p:nvPicPr>
          <p:cNvPr id="28" name="Picture 10"/>
          <p:cNvPicPr>
            <a:picLocks noChangeAspect="1"/>
          </p:cNvPicPr>
          <p:nvPr/>
        </p:nvPicPr>
        <p:blipFill>
          <a:blip r:embed="rId4"/>
          <a:stretch>
            <a:fillRect/>
          </a:stretch>
        </p:blipFill>
        <p:spPr>
          <a:xfrm>
            <a:off x="9597646" y="1586060"/>
            <a:ext cx="1149022" cy="1478413"/>
          </a:xfrm>
          <a:prstGeom prst="rect">
            <a:avLst/>
          </a:prstGeom>
          <a:noFill/>
          <a:ln cap="flat">
            <a:noFill/>
          </a:ln>
        </p:spPr>
      </p:pic>
      <p:sp>
        <p:nvSpPr>
          <p:cNvPr id="30" name="TextBox 29"/>
          <p:cNvSpPr txBox="1"/>
          <p:nvPr/>
        </p:nvSpPr>
        <p:spPr>
          <a:xfrm>
            <a:off x="3871558" y="4044420"/>
            <a:ext cx="93097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smtClean="0">
                <a:uFillTx/>
                <a:latin typeface="Calibri"/>
              </a:rPr>
              <a:t>CARC24</a:t>
            </a:r>
            <a:endParaRPr lang="en-GB" b="1" i="0" u="none" strike="noStrike" kern="1200" cap="none" spc="0" baseline="0" dirty="0">
              <a:uFillTx/>
              <a:latin typeface="Calibri"/>
            </a:endParaRPr>
          </a:p>
        </p:txBody>
      </p:sp>
      <p:sp>
        <p:nvSpPr>
          <p:cNvPr id="31" name="TextBox 30"/>
          <p:cNvSpPr txBox="1"/>
          <p:nvPr/>
        </p:nvSpPr>
        <p:spPr>
          <a:xfrm>
            <a:off x="4833936" y="4631877"/>
            <a:ext cx="529309" cy="923333"/>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dirty="0">
                <a:uFillTx/>
                <a:latin typeface="Calibri"/>
              </a:rPr>
              <a:t>+</a:t>
            </a:r>
          </a:p>
        </p:txBody>
      </p:sp>
      <p:sp>
        <p:nvSpPr>
          <p:cNvPr id="32" name="TextBox 31"/>
          <p:cNvSpPr txBox="1"/>
          <p:nvPr/>
        </p:nvSpPr>
        <p:spPr>
          <a:xfrm>
            <a:off x="5300429" y="4044420"/>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CARC4</a:t>
            </a:r>
            <a:endParaRPr lang="en-GB" b="1" i="0" u="none" strike="noStrike" kern="1200" cap="none" spc="0" baseline="0" dirty="0">
              <a:uFillTx/>
              <a:latin typeface="Calibri"/>
            </a:endParaRPr>
          </a:p>
        </p:txBody>
      </p:sp>
      <p:sp>
        <p:nvSpPr>
          <p:cNvPr id="34" name="TextBox 33"/>
          <p:cNvSpPr txBox="1"/>
          <p:nvPr/>
        </p:nvSpPr>
        <p:spPr>
          <a:xfrm>
            <a:off x="3871558" y="5939151"/>
            <a:ext cx="93097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smtClean="0">
                <a:uFillTx/>
                <a:latin typeface="Calibri"/>
              </a:rPr>
              <a:t>5.9cal</a:t>
            </a:r>
            <a:endParaRPr lang="en-GB" b="1" i="0" u="none" strike="noStrike" kern="1200" cap="none" spc="0" baseline="0" dirty="0">
              <a:uFillTx/>
              <a:latin typeface="Calibri"/>
            </a:endParaRPr>
          </a:p>
        </p:txBody>
      </p:sp>
      <p:sp>
        <p:nvSpPr>
          <p:cNvPr id="35" name="TextBox 34"/>
          <p:cNvSpPr txBox="1"/>
          <p:nvPr/>
        </p:nvSpPr>
        <p:spPr>
          <a:xfrm>
            <a:off x="5260600" y="5939151"/>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10.8cal</a:t>
            </a:r>
            <a:endParaRPr lang="en-GB" b="1" i="0" u="none" strike="noStrike" kern="1200" cap="none" spc="0" baseline="0" dirty="0">
              <a:uFillTx/>
              <a:latin typeface="Calibri"/>
            </a:endParaRPr>
          </a:p>
        </p:txBody>
      </p:sp>
      <p:sp>
        <p:nvSpPr>
          <p:cNvPr id="36" name="TextBox 35"/>
          <p:cNvSpPr txBox="1"/>
          <p:nvPr/>
        </p:nvSpPr>
        <p:spPr>
          <a:xfrm>
            <a:off x="6455552" y="4631876"/>
            <a:ext cx="529312" cy="923330"/>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dirty="0">
                <a:latin typeface="Calibri"/>
              </a:rPr>
              <a:t>=</a:t>
            </a:r>
            <a:endParaRPr lang="en-GB" sz="5400" b="0" i="0" u="none" strike="noStrike" kern="1200" cap="none" spc="0" baseline="0" dirty="0">
              <a:uFillTx/>
              <a:latin typeface="Calibri"/>
            </a:endParaRPr>
          </a:p>
        </p:txBody>
      </p:sp>
      <p:sp>
        <p:nvSpPr>
          <p:cNvPr id="37" name="TextBox 36"/>
          <p:cNvSpPr txBox="1"/>
          <p:nvPr/>
        </p:nvSpPr>
        <p:spPr>
          <a:xfrm>
            <a:off x="6788478" y="4933068"/>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25.1cal</a:t>
            </a:r>
            <a:endParaRPr lang="en-GB" b="1" i="0" u="none" strike="noStrike" kern="1200" cap="none" spc="0" baseline="0" dirty="0">
              <a:uFillTx/>
              <a:latin typeface="Calibri"/>
            </a:endParaRPr>
          </a:p>
        </p:txBody>
      </p:sp>
      <p:sp>
        <p:nvSpPr>
          <p:cNvPr id="39" name="TextBox 38"/>
          <p:cNvSpPr txBox="1"/>
          <p:nvPr/>
        </p:nvSpPr>
        <p:spPr>
          <a:xfrm>
            <a:off x="8132753" y="4044420"/>
            <a:ext cx="93097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smtClean="0">
                <a:uFillTx/>
                <a:latin typeface="Calibri"/>
              </a:rPr>
              <a:t>CARC24</a:t>
            </a:r>
            <a:endParaRPr lang="en-GB" b="1" i="0" u="none" strike="noStrike" kern="1200" cap="none" spc="0" baseline="0" dirty="0">
              <a:uFillTx/>
              <a:latin typeface="Calibri"/>
            </a:endParaRPr>
          </a:p>
        </p:txBody>
      </p:sp>
      <p:sp>
        <p:nvSpPr>
          <p:cNvPr id="40" name="TextBox 39"/>
          <p:cNvSpPr txBox="1"/>
          <p:nvPr/>
        </p:nvSpPr>
        <p:spPr>
          <a:xfrm>
            <a:off x="9095131" y="4631877"/>
            <a:ext cx="529309" cy="923333"/>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dirty="0">
                <a:uFillTx/>
                <a:latin typeface="Calibri"/>
              </a:rPr>
              <a:t>+</a:t>
            </a:r>
          </a:p>
        </p:txBody>
      </p:sp>
      <p:sp>
        <p:nvSpPr>
          <p:cNvPr id="41" name="TextBox 40"/>
          <p:cNvSpPr txBox="1"/>
          <p:nvPr/>
        </p:nvSpPr>
        <p:spPr>
          <a:xfrm>
            <a:off x="9561624" y="4044420"/>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CARC52</a:t>
            </a:r>
            <a:endParaRPr lang="en-GB" b="1" i="0" u="none" strike="noStrike" kern="1200" cap="none" spc="0" baseline="0" dirty="0">
              <a:uFillTx/>
              <a:latin typeface="Calibri"/>
            </a:endParaRPr>
          </a:p>
        </p:txBody>
      </p:sp>
      <p:sp>
        <p:nvSpPr>
          <p:cNvPr id="43" name="TextBox 42"/>
          <p:cNvSpPr txBox="1"/>
          <p:nvPr/>
        </p:nvSpPr>
        <p:spPr>
          <a:xfrm>
            <a:off x="8132753" y="5939151"/>
            <a:ext cx="93097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smtClean="0">
                <a:uFillTx/>
                <a:latin typeface="Calibri"/>
              </a:rPr>
              <a:t>5.9cal</a:t>
            </a:r>
            <a:endParaRPr lang="en-GB" b="1" i="0" u="none" strike="noStrike" kern="1200" cap="none" spc="0" baseline="0" dirty="0">
              <a:uFillTx/>
              <a:latin typeface="Calibri"/>
            </a:endParaRPr>
          </a:p>
        </p:txBody>
      </p:sp>
      <p:sp>
        <p:nvSpPr>
          <p:cNvPr id="44" name="TextBox 43"/>
          <p:cNvSpPr txBox="1"/>
          <p:nvPr/>
        </p:nvSpPr>
        <p:spPr>
          <a:xfrm>
            <a:off x="9521795" y="5939151"/>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kern="0" dirty="0" smtClean="0">
                <a:latin typeface="Calibri"/>
              </a:rPr>
              <a:t>16</a:t>
            </a:r>
            <a:r>
              <a:rPr lang="en-GB" b="1" i="0" u="none" strike="noStrike" kern="0" cap="none" spc="0" baseline="0" dirty="0" smtClean="0">
                <a:uFillTx/>
                <a:latin typeface="Calibri"/>
              </a:rPr>
              <a:t>cal</a:t>
            </a:r>
            <a:endParaRPr lang="en-GB" b="1" i="0" u="none" strike="noStrike" kern="1200" cap="none" spc="0" baseline="0" dirty="0">
              <a:uFillTx/>
              <a:latin typeface="Calibri"/>
            </a:endParaRPr>
          </a:p>
        </p:txBody>
      </p:sp>
      <p:sp>
        <p:nvSpPr>
          <p:cNvPr id="45" name="TextBox 44"/>
          <p:cNvSpPr txBox="1"/>
          <p:nvPr/>
        </p:nvSpPr>
        <p:spPr>
          <a:xfrm>
            <a:off x="10716747" y="4631876"/>
            <a:ext cx="529312" cy="923330"/>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dirty="0">
                <a:latin typeface="Calibri"/>
              </a:rPr>
              <a:t>=</a:t>
            </a:r>
            <a:endParaRPr lang="en-GB" sz="5400" b="0" i="0" u="none" strike="noStrike" kern="1200" cap="none" spc="0" baseline="0" dirty="0">
              <a:uFillTx/>
              <a:latin typeface="Calibri"/>
            </a:endParaRPr>
          </a:p>
        </p:txBody>
      </p:sp>
      <p:sp>
        <p:nvSpPr>
          <p:cNvPr id="46" name="TextBox 45"/>
          <p:cNvSpPr txBox="1"/>
          <p:nvPr/>
        </p:nvSpPr>
        <p:spPr>
          <a:xfrm>
            <a:off x="11049673" y="4933068"/>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43.6cal</a:t>
            </a:r>
            <a:endParaRPr lang="en-GB" b="1" i="0" u="none" strike="noStrike" kern="1200" cap="none" spc="0" baseline="0" dirty="0">
              <a:uFillTx/>
              <a:latin typeface="Calibri"/>
            </a:endParaRPr>
          </a:p>
        </p:txBody>
      </p:sp>
      <p:pic>
        <p:nvPicPr>
          <p:cNvPr id="47" name="Picture 46"/>
          <p:cNvPicPr>
            <a:picLocks noChangeAspect="1"/>
          </p:cNvPicPr>
          <p:nvPr/>
        </p:nvPicPr>
        <p:blipFill>
          <a:blip r:embed="rId5"/>
          <a:stretch>
            <a:fillRect/>
          </a:stretch>
        </p:blipFill>
        <p:spPr>
          <a:xfrm>
            <a:off x="5523841" y="4456174"/>
            <a:ext cx="791153" cy="1486047"/>
          </a:xfrm>
          <a:prstGeom prst="rect">
            <a:avLst/>
          </a:prstGeom>
          <a:noFill/>
          <a:ln cap="flat">
            <a:noFill/>
          </a:ln>
        </p:spPr>
      </p:pic>
      <p:pic>
        <p:nvPicPr>
          <p:cNvPr id="48" name="Picture 47"/>
          <p:cNvPicPr>
            <a:picLocks noChangeAspect="1"/>
          </p:cNvPicPr>
          <p:nvPr/>
        </p:nvPicPr>
        <p:blipFill>
          <a:blip r:embed="rId6"/>
          <a:stretch>
            <a:fillRect/>
          </a:stretch>
        </p:blipFill>
        <p:spPr>
          <a:xfrm>
            <a:off x="9733675" y="4456175"/>
            <a:ext cx="873836" cy="1489889"/>
          </a:xfrm>
          <a:prstGeom prst="rect">
            <a:avLst/>
          </a:prstGeom>
          <a:noFill/>
          <a:ln cap="flat">
            <a:noFill/>
          </a:ln>
        </p:spPr>
      </p:pic>
      <p:pic>
        <p:nvPicPr>
          <p:cNvPr id="49" name="Picture 48"/>
          <p:cNvPicPr>
            <a:picLocks noChangeAspect="1"/>
          </p:cNvPicPr>
          <p:nvPr/>
        </p:nvPicPr>
        <p:blipFill>
          <a:blip r:embed="rId7"/>
          <a:stretch>
            <a:fillRect/>
          </a:stretch>
        </p:blipFill>
        <p:spPr>
          <a:xfrm>
            <a:off x="3868224" y="4456174"/>
            <a:ext cx="924931" cy="1482977"/>
          </a:xfrm>
          <a:prstGeom prst="rect">
            <a:avLst/>
          </a:prstGeom>
          <a:noFill/>
          <a:ln cap="flat">
            <a:noFill/>
          </a:ln>
        </p:spPr>
      </p:pic>
      <p:pic>
        <p:nvPicPr>
          <p:cNvPr id="50" name="Picture 49"/>
          <p:cNvPicPr>
            <a:picLocks noChangeAspect="1"/>
          </p:cNvPicPr>
          <p:nvPr/>
        </p:nvPicPr>
        <p:blipFill>
          <a:blip r:embed="rId7"/>
          <a:stretch>
            <a:fillRect/>
          </a:stretch>
        </p:blipFill>
        <p:spPr>
          <a:xfrm>
            <a:off x="8092665" y="4463087"/>
            <a:ext cx="924931" cy="1482977"/>
          </a:xfrm>
          <a:prstGeom prst="rect">
            <a:avLst/>
          </a:prstGeom>
          <a:noFill/>
          <a:ln cap="flat">
            <a:noFill/>
          </a:ln>
        </p:spPr>
      </p:pic>
      <p:pic>
        <p:nvPicPr>
          <p:cNvPr id="53" name="Picture 52">
            <a:extLst>
              <a:ext uri="{FF2B5EF4-FFF2-40B4-BE49-F238E27FC236}">
                <a16:creationId xmlns="" xmlns:a16="http://schemas.microsoft.com/office/drawing/2014/main" id="{965198F2-E488-459E-9743-568CB8D334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0579" y="6199798"/>
            <a:ext cx="2799348" cy="443461"/>
          </a:xfrm>
          <a:prstGeom prst="rect">
            <a:avLst/>
          </a:prstGeom>
        </p:spPr>
      </p:pic>
    </p:spTree>
    <p:extLst>
      <p:ext uri="{BB962C8B-B14F-4D97-AF65-F5344CB8AC3E}">
        <p14:creationId xmlns:p14="http://schemas.microsoft.com/office/powerpoint/2010/main" val="153488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7" grpId="0"/>
      <p:bldP spid="21" grpId="0"/>
      <p:bldP spid="26" grpId="0"/>
      <p:bldP spid="31" grpId="0"/>
      <p:bldP spid="36" grpId="0"/>
      <p:bldP spid="40"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809470" y="469557"/>
            <a:ext cx="26248" cy="30644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91232" y="3534032"/>
            <a:ext cx="7636476"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stretch>
            <a:fillRect/>
          </a:stretch>
        </p:blipFill>
        <p:spPr>
          <a:xfrm>
            <a:off x="3707749" y="1623920"/>
            <a:ext cx="1172768" cy="1440553"/>
          </a:xfrm>
          <a:prstGeom prst="rect">
            <a:avLst/>
          </a:prstGeom>
          <a:noFill/>
          <a:ln cap="flat">
            <a:noFill/>
          </a:ln>
        </p:spPr>
      </p:pic>
      <p:sp>
        <p:nvSpPr>
          <p:cNvPr id="8" name="TextBox 7"/>
          <p:cNvSpPr txBox="1"/>
          <p:nvPr/>
        </p:nvSpPr>
        <p:spPr>
          <a:xfrm>
            <a:off x="3877507" y="1212165"/>
            <a:ext cx="93097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a:uFillTx/>
                <a:latin typeface="Calibri"/>
              </a:rPr>
              <a:t>CARC22</a:t>
            </a:r>
          </a:p>
        </p:txBody>
      </p:sp>
      <p:sp>
        <p:nvSpPr>
          <p:cNvPr id="9" name="TextBox 8"/>
          <p:cNvSpPr txBox="1"/>
          <p:nvPr/>
        </p:nvSpPr>
        <p:spPr>
          <a:xfrm>
            <a:off x="4839885" y="1799622"/>
            <a:ext cx="529309" cy="923333"/>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dirty="0">
                <a:uFillTx/>
                <a:latin typeface="Calibri"/>
              </a:rPr>
              <a:t>+</a:t>
            </a:r>
          </a:p>
        </p:txBody>
      </p:sp>
      <p:sp>
        <p:nvSpPr>
          <p:cNvPr id="10" name="TextBox 9"/>
          <p:cNvSpPr txBox="1"/>
          <p:nvPr/>
        </p:nvSpPr>
        <p:spPr>
          <a:xfrm>
            <a:off x="5306378" y="1212165"/>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CARC51</a:t>
            </a:r>
            <a:endParaRPr lang="en-GB" b="1" i="0" u="none" strike="noStrike" kern="1200" cap="none" spc="0" baseline="0" dirty="0">
              <a:uFillTx/>
              <a:latin typeface="Calibri"/>
            </a:endParaRPr>
          </a:p>
        </p:txBody>
      </p:sp>
      <p:cxnSp>
        <p:nvCxnSpPr>
          <p:cNvPr id="12" name="Straight Connector 11"/>
          <p:cNvCxnSpPr/>
          <p:nvPr/>
        </p:nvCxnSpPr>
        <p:spPr>
          <a:xfrm>
            <a:off x="3991232" y="3534032"/>
            <a:ext cx="763647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77507" y="3106896"/>
            <a:ext cx="93097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smtClean="0">
                <a:uFillTx/>
                <a:latin typeface="Calibri"/>
              </a:rPr>
              <a:t>5.9cal</a:t>
            </a:r>
            <a:endParaRPr lang="en-GB" b="1" i="0" u="none" strike="noStrike" kern="1200" cap="none" spc="0" baseline="0" dirty="0">
              <a:uFillTx/>
              <a:latin typeface="Calibri"/>
            </a:endParaRPr>
          </a:p>
        </p:txBody>
      </p:sp>
      <p:sp>
        <p:nvSpPr>
          <p:cNvPr id="14" name="TextBox 13"/>
          <p:cNvSpPr txBox="1"/>
          <p:nvPr/>
        </p:nvSpPr>
        <p:spPr>
          <a:xfrm>
            <a:off x="5266549" y="3106896"/>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6.2cal</a:t>
            </a:r>
            <a:endParaRPr lang="en-GB" b="1" i="0" u="none" strike="noStrike" kern="1200" cap="none" spc="0" baseline="0" dirty="0">
              <a:uFillTx/>
              <a:latin typeface="Calibri"/>
            </a:endParaRPr>
          </a:p>
        </p:txBody>
      </p:sp>
      <p:sp>
        <p:nvSpPr>
          <p:cNvPr id="15" name="TextBox 14"/>
          <p:cNvSpPr txBox="1"/>
          <p:nvPr/>
        </p:nvSpPr>
        <p:spPr>
          <a:xfrm>
            <a:off x="6461501" y="1799621"/>
            <a:ext cx="529312" cy="923330"/>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dirty="0">
                <a:latin typeface="Calibri"/>
              </a:rPr>
              <a:t>=</a:t>
            </a:r>
            <a:endParaRPr lang="en-GB" sz="5400" b="0" i="0" u="none" strike="noStrike" kern="1200" cap="none" spc="0" baseline="0" dirty="0">
              <a:uFillTx/>
              <a:latin typeface="Calibri"/>
            </a:endParaRPr>
          </a:p>
        </p:txBody>
      </p:sp>
      <p:sp>
        <p:nvSpPr>
          <p:cNvPr id="16" name="TextBox 15"/>
          <p:cNvSpPr txBox="1"/>
          <p:nvPr/>
        </p:nvSpPr>
        <p:spPr>
          <a:xfrm>
            <a:off x="6794427" y="2100813"/>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18.2cal</a:t>
            </a:r>
            <a:endParaRPr lang="en-GB" b="1" i="0" u="none" strike="noStrike" kern="1200" cap="none" spc="0" baseline="0" dirty="0">
              <a:uFillTx/>
              <a:latin typeface="Calibri"/>
            </a:endParaRPr>
          </a:p>
        </p:txBody>
      </p:sp>
      <p:pic>
        <p:nvPicPr>
          <p:cNvPr id="17" name="Picture 16"/>
          <p:cNvPicPr>
            <a:picLocks noChangeAspect="1"/>
          </p:cNvPicPr>
          <p:nvPr/>
        </p:nvPicPr>
        <p:blipFill>
          <a:blip r:embed="rId2"/>
          <a:stretch>
            <a:fillRect/>
          </a:stretch>
        </p:blipFill>
        <p:spPr>
          <a:xfrm>
            <a:off x="7962995" y="1623920"/>
            <a:ext cx="1172768" cy="1440553"/>
          </a:xfrm>
          <a:prstGeom prst="rect">
            <a:avLst/>
          </a:prstGeom>
          <a:noFill/>
          <a:ln cap="flat">
            <a:noFill/>
          </a:ln>
        </p:spPr>
      </p:pic>
      <p:sp>
        <p:nvSpPr>
          <p:cNvPr id="18" name="TextBox 17"/>
          <p:cNvSpPr txBox="1"/>
          <p:nvPr/>
        </p:nvSpPr>
        <p:spPr>
          <a:xfrm>
            <a:off x="8132753" y="1212165"/>
            <a:ext cx="93097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a:uFillTx/>
                <a:latin typeface="Calibri"/>
              </a:rPr>
              <a:t>CARC22</a:t>
            </a:r>
          </a:p>
        </p:txBody>
      </p:sp>
      <p:sp>
        <p:nvSpPr>
          <p:cNvPr id="19" name="TextBox 18"/>
          <p:cNvSpPr txBox="1"/>
          <p:nvPr/>
        </p:nvSpPr>
        <p:spPr>
          <a:xfrm>
            <a:off x="9095131" y="1799622"/>
            <a:ext cx="529309" cy="923333"/>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dirty="0">
                <a:uFillTx/>
                <a:latin typeface="Calibri"/>
              </a:rPr>
              <a:t>+</a:t>
            </a:r>
          </a:p>
        </p:txBody>
      </p:sp>
      <p:sp>
        <p:nvSpPr>
          <p:cNvPr id="20" name="TextBox 19"/>
          <p:cNvSpPr txBox="1"/>
          <p:nvPr/>
        </p:nvSpPr>
        <p:spPr>
          <a:xfrm>
            <a:off x="9561624" y="1212165"/>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CARC56</a:t>
            </a:r>
            <a:endParaRPr lang="en-GB" b="1" i="0" u="none" strike="noStrike" kern="1200" cap="none" spc="0" baseline="0" dirty="0">
              <a:uFillTx/>
              <a:latin typeface="Calibri"/>
            </a:endParaRPr>
          </a:p>
        </p:txBody>
      </p:sp>
      <p:sp>
        <p:nvSpPr>
          <p:cNvPr id="21" name="TextBox 20"/>
          <p:cNvSpPr txBox="1"/>
          <p:nvPr/>
        </p:nvSpPr>
        <p:spPr>
          <a:xfrm>
            <a:off x="8132753" y="3106896"/>
            <a:ext cx="93097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smtClean="0">
                <a:uFillTx/>
                <a:latin typeface="Calibri"/>
              </a:rPr>
              <a:t>5.9cal</a:t>
            </a:r>
            <a:endParaRPr lang="en-GB" b="1" i="0" u="none" strike="noStrike" kern="1200" cap="none" spc="0" baseline="0" dirty="0">
              <a:uFillTx/>
              <a:latin typeface="Calibri"/>
            </a:endParaRPr>
          </a:p>
        </p:txBody>
      </p:sp>
      <p:sp>
        <p:nvSpPr>
          <p:cNvPr id="22" name="TextBox 21"/>
          <p:cNvSpPr txBox="1"/>
          <p:nvPr/>
        </p:nvSpPr>
        <p:spPr>
          <a:xfrm>
            <a:off x="9521795" y="3106896"/>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kern="0" dirty="0" smtClean="0">
                <a:latin typeface="Calibri"/>
              </a:rPr>
              <a:t>12.8</a:t>
            </a:r>
            <a:r>
              <a:rPr lang="en-GB" b="1" i="0" u="none" strike="noStrike" kern="0" cap="none" spc="0" baseline="0" dirty="0" smtClean="0">
                <a:uFillTx/>
                <a:latin typeface="Calibri"/>
              </a:rPr>
              <a:t>cal</a:t>
            </a:r>
            <a:endParaRPr lang="en-GB" b="1" i="0" u="none" strike="noStrike" kern="1200" cap="none" spc="0" baseline="0" dirty="0">
              <a:uFillTx/>
              <a:latin typeface="Calibri"/>
            </a:endParaRPr>
          </a:p>
        </p:txBody>
      </p:sp>
      <p:sp>
        <p:nvSpPr>
          <p:cNvPr id="23" name="TextBox 22"/>
          <p:cNvSpPr txBox="1"/>
          <p:nvPr/>
        </p:nvSpPr>
        <p:spPr>
          <a:xfrm>
            <a:off x="10716747" y="1799621"/>
            <a:ext cx="529312" cy="923330"/>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dirty="0">
                <a:latin typeface="Calibri"/>
              </a:rPr>
              <a:t>=</a:t>
            </a:r>
            <a:endParaRPr lang="en-GB" sz="5400" b="0" i="0" u="none" strike="noStrike" kern="1200" cap="none" spc="0" baseline="0" dirty="0">
              <a:uFillTx/>
              <a:latin typeface="Calibri"/>
            </a:endParaRPr>
          </a:p>
        </p:txBody>
      </p:sp>
      <p:sp>
        <p:nvSpPr>
          <p:cNvPr id="24" name="TextBox 23"/>
          <p:cNvSpPr txBox="1"/>
          <p:nvPr/>
        </p:nvSpPr>
        <p:spPr>
          <a:xfrm>
            <a:off x="11049673" y="2100813"/>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22.1cal</a:t>
            </a:r>
            <a:endParaRPr lang="en-GB" b="1" i="0" u="none" strike="noStrike" kern="1200" cap="none" spc="0" baseline="0" dirty="0">
              <a:uFillTx/>
              <a:latin typeface="Calibri"/>
            </a:endParaRPr>
          </a:p>
        </p:txBody>
      </p:sp>
      <p:pic>
        <p:nvPicPr>
          <p:cNvPr id="44" name="Picture 43"/>
          <p:cNvPicPr>
            <a:picLocks noChangeAspect="1"/>
          </p:cNvPicPr>
          <p:nvPr/>
        </p:nvPicPr>
        <p:blipFill>
          <a:blip r:embed="rId3"/>
          <a:stretch>
            <a:fillRect/>
          </a:stretch>
        </p:blipFill>
        <p:spPr>
          <a:xfrm>
            <a:off x="5310213" y="1623919"/>
            <a:ext cx="1230967" cy="1436129"/>
          </a:xfrm>
          <a:prstGeom prst="rect">
            <a:avLst/>
          </a:prstGeom>
          <a:noFill/>
          <a:ln cap="flat">
            <a:noFill/>
          </a:ln>
        </p:spPr>
      </p:pic>
      <p:pic>
        <p:nvPicPr>
          <p:cNvPr id="45" name="Picture 12"/>
          <p:cNvPicPr>
            <a:picLocks noChangeAspect="1"/>
          </p:cNvPicPr>
          <p:nvPr/>
        </p:nvPicPr>
        <p:blipFill>
          <a:blip r:embed="rId4"/>
          <a:stretch>
            <a:fillRect/>
          </a:stretch>
        </p:blipFill>
        <p:spPr>
          <a:xfrm>
            <a:off x="9563484" y="1623919"/>
            <a:ext cx="1183623" cy="1436130"/>
          </a:xfrm>
          <a:prstGeom prst="rect">
            <a:avLst/>
          </a:prstGeom>
          <a:noFill/>
          <a:ln cap="flat">
            <a:noFill/>
          </a:ln>
        </p:spPr>
      </p:pic>
      <p:pic>
        <p:nvPicPr>
          <p:cNvPr id="47" name="Picture 46"/>
          <p:cNvPicPr>
            <a:picLocks noChangeAspect="1"/>
          </p:cNvPicPr>
          <p:nvPr/>
        </p:nvPicPr>
        <p:blipFill>
          <a:blip r:embed="rId2"/>
          <a:stretch>
            <a:fillRect/>
          </a:stretch>
        </p:blipFill>
        <p:spPr>
          <a:xfrm>
            <a:off x="4152589" y="4238014"/>
            <a:ext cx="1172768" cy="1440553"/>
          </a:xfrm>
          <a:prstGeom prst="rect">
            <a:avLst/>
          </a:prstGeom>
          <a:noFill/>
          <a:ln cap="flat">
            <a:noFill/>
          </a:ln>
        </p:spPr>
      </p:pic>
      <p:sp>
        <p:nvSpPr>
          <p:cNvPr id="48" name="TextBox 47"/>
          <p:cNvSpPr txBox="1"/>
          <p:nvPr/>
        </p:nvSpPr>
        <p:spPr>
          <a:xfrm>
            <a:off x="4322347" y="3826259"/>
            <a:ext cx="93097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a:uFillTx/>
                <a:latin typeface="Calibri"/>
              </a:rPr>
              <a:t>CARC22</a:t>
            </a:r>
          </a:p>
        </p:txBody>
      </p:sp>
      <p:sp>
        <p:nvSpPr>
          <p:cNvPr id="49" name="TextBox 48"/>
          <p:cNvSpPr txBox="1"/>
          <p:nvPr/>
        </p:nvSpPr>
        <p:spPr>
          <a:xfrm>
            <a:off x="5555034" y="4413716"/>
            <a:ext cx="529309" cy="923333"/>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dirty="0">
                <a:uFillTx/>
                <a:latin typeface="Calibri"/>
              </a:rPr>
              <a:t>+</a:t>
            </a:r>
          </a:p>
        </p:txBody>
      </p:sp>
      <p:sp>
        <p:nvSpPr>
          <p:cNvPr id="50" name="TextBox 49"/>
          <p:cNvSpPr txBox="1"/>
          <p:nvPr/>
        </p:nvSpPr>
        <p:spPr>
          <a:xfrm>
            <a:off x="6247381" y="3826259"/>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a:uFillTx/>
                <a:latin typeface="Calibri"/>
              </a:rPr>
              <a:t>CARC1</a:t>
            </a:r>
            <a:endParaRPr lang="en-GB" b="1" i="0" u="none" strike="noStrike" kern="1200" cap="none" spc="0" baseline="0" dirty="0">
              <a:uFillTx/>
              <a:latin typeface="Calibri"/>
            </a:endParaRPr>
          </a:p>
        </p:txBody>
      </p:sp>
      <p:pic>
        <p:nvPicPr>
          <p:cNvPr id="51" name="Picture 50"/>
          <p:cNvPicPr>
            <a:picLocks noChangeAspect="1"/>
          </p:cNvPicPr>
          <p:nvPr/>
        </p:nvPicPr>
        <p:blipFill>
          <a:blip r:embed="rId5"/>
          <a:stretch>
            <a:fillRect/>
          </a:stretch>
        </p:blipFill>
        <p:spPr>
          <a:xfrm>
            <a:off x="6295003" y="4238014"/>
            <a:ext cx="1122508" cy="1440553"/>
          </a:xfrm>
          <a:prstGeom prst="rect">
            <a:avLst/>
          </a:prstGeom>
          <a:noFill/>
          <a:ln cap="flat">
            <a:noFill/>
          </a:ln>
        </p:spPr>
      </p:pic>
      <p:sp>
        <p:nvSpPr>
          <p:cNvPr id="53" name="TextBox 52"/>
          <p:cNvSpPr txBox="1"/>
          <p:nvPr/>
        </p:nvSpPr>
        <p:spPr>
          <a:xfrm>
            <a:off x="4322347" y="5720990"/>
            <a:ext cx="93097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smtClean="0">
                <a:uFillTx/>
                <a:latin typeface="Calibri"/>
              </a:rPr>
              <a:t>5.9cal</a:t>
            </a:r>
            <a:endParaRPr lang="en-GB" b="1" i="0" u="none" strike="noStrike" kern="1200" cap="none" spc="0" baseline="0" dirty="0">
              <a:uFillTx/>
              <a:latin typeface="Calibri"/>
            </a:endParaRPr>
          </a:p>
        </p:txBody>
      </p:sp>
      <p:sp>
        <p:nvSpPr>
          <p:cNvPr id="54" name="TextBox 53"/>
          <p:cNvSpPr txBox="1"/>
          <p:nvPr/>
        </p:nvSpPr>
        <p:spPr>
          <a:xfrm>
            <a:off x="6207552" y="5720990"/>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5.0cal</a:t>
            </a:r>
            <a:endParaRPr lang="en-GB" b="1" i="0" u="none" strike="noStrike" kern="1200" cap="none" spc="0" baseline="0" dirty="0">
              <a:uFillTx/>
              <a:latin typeface="Calibri"/>
            </a:endParaRPr>
          </a:p>
        </p:txBody>
      </p:sp>
      <p:sp>
        <p:nvSpPr>
          <p:cNvPr id="59" name="TextBox 58"/>
          <p:cNvSpPr txBox="1"/>
          <p:nvPr/>
        </p:nvSpPr>
        <p:spPr>
          <a:xfrm>
            <a:off x="7720516" y="4413716"/>
            <a:ext cx="529309" cy="923333"/>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dirty="0">
                <a:uFillTx/>
                <a:latin typeface="Calibri"/>
              </a:rPr>
              <a:t>+</a:t>
            </a:r>
          </a:p>
        </p:txBody>
      </p:sp>
      <p:sp>
        <p:nvSpPr>
          <p:cNvPr id="60" name="TextBox 59"/>
          <p:cNvSpPr txBox="1"/>
          <p:nvPr/>
        </p:nvSpPr>
        <p:spPr>
          <a:xfrm>
            <a:off x="8530786" y="3826259"/>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CARC3</a:t>
            </a:r>
            <a:endParaRPr lang="en-GB" b="1" i="0" u="none" strike="noStrike" kern="1200" cap="none" spc="0" baseline="0" dirty="0">
              <a:uFillTx/>
              <a:latin typeface="Calibri"/>
            </a:endParaRPr>
          </a:p>
        </p:txBody>
      </p:sp>
      <p:sp>
        <p:nvSpPr>
          <p:cNvPr id="62" name="TextBox 61"/>
          <p:cNvSpPr txBox="1"/>
          <p:nvPr/>
        </p:nvSpPr>
        <p:spPr>
          <a:xfrm>
            <a:off x="8490957" y="5720990"/>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kern="0" dirty="0" smtClean="0">
                <a:latin typeface="Calibri"/>
              </a:rPr>
              <a:t>12.6</a:t>
            </a:r>
            <a:r>
              <a:rPr lang="en-GB" b="1" i="0" u="none" strike="noStrike" kern="0" cap="none" spc="0" baseline="0" dirty="0" smtClean="0">
                <a:uFillTx/>
                <a:latin typeface="Calibri"/>
              </a:rPr>
              <a:t>cal</a:t>
            </a:r>
            <a:endParaRPr lang="en-GB" b="1" i="0" u="none" strike="noStrike" kern="1200" cap="none" spc="0" baseline="0" dirty="0">
              <a:uFillTx/>
              <a:latin typeface="Calibri"/>
            </a:endParaRPr>
          </a:p>
        </p:txBody>
      </p:sp>
      <p:sp>
        <p:nvSpPr>
          <p:cNvPr id="63" name="TextBox 62"/>
          <p:cNvSpPr txBox="1"/>
          <p:nvPr/>
        </p:nvSpPr>
        <p:spPr>
          <a:xfrm>
            <a:off x="10057588" y="4413715"/>
            <a:ext cx="529312" cy="923330"/>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dirty="0">
                <a:latin typeface="Calibri"/>
              </a:rPr>
              <a:t>=</a:t>
            </a:r>
            <a:endParaRPr lang="en-GB" sz="5400" b="0" i="0" u="none" strike="noStrike" kern="1200" cap="none" spc="0" baseline="0" dirty="0">
              <a:uFillTx/>
              <a:latin typeface="Calibri"/>
            </a:endParaRPr>
          </a:p>
        </p:txBody>
      </p:sp>
      <p:sp>
        <p:nvSpPr>
          <p:cNvPr id="64" name="TextBox 63"/>
          <p:cNvSpPr txBox="1"/>
          <p:nvPr/>
        </p:nvSpPr>
        <p:spPr>
          <a:xfrm>
            <a:off x="10390514" y="4714907"/>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44.1cal</a:t>
            </a:r>
            <a:endParaRPr lang="en-GB" b="1" i="0" u="none" strike="noStrike" kern="1200" cap="none" spc="0" baseline="0" dirty="0">
              <a:uFillTx/>
              <a:latin typeface="Calibri"/>
            </a:endParaRPr>
          </a:p>
        </p:txBody>
      </p:sp>
      <p:pic>
        <p:nvPicPr>
          <p:cNvPr id="65" name="Picture 10"/>
          <p:cNvPicPr>
            <a:picLocks noChangeAspect="1"/>
          </p:cNvPicPr>
          <p:nvPr/>
        </p:nvPicPr>
        <p:blipFill>
          <a:blip r:embed="rId6"/>
          <a:stretch>
            <a:fillRect/>
          </a:stretch>
        </p:blipFill>
        <p:spPr>
          <a:xfrm>
            <a:off x="8566808" y="4200154"/>
            <a:ext cx="1149022" cy="1478413"/>
          </a:xfrm>
          <a:prstGeom prst="rect">
            <a:avLst/>
          </a:prstGeom>
          <a:noFill/>
          <a:ln cap="flat">
            <a:noFill/>
          </a:ln>
        </p:spPr>
      </p:pic>
      <p:sp>
        <p:nvSpPr>
          <p:cNvPr id="66" name="TextBox 65"/>
          <p:cNvSpPr txBox="1"/>
          <p:nvPr/>
        </p:nvSpPr>
        <p:spPr>
          <a:xfrm>
            <a:off x="3678664" y="215100"/>
            <a:ext cx="2458525"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800" b="1" i="0" u="none" strike="noStrike" kern="1200" cap="none" spc="0" baseline="0" dirty="0" smtClean="0">
                <a:uFillTx/>
                <a:latin typeface="Calibri"/>
              </a:rPr>
              <a:t>Layering</a:t>
            </a:r>
            <a:endParaRPr lang="en-GB" sz="3600" b="1" i="0" u="none" strike="noStrike" kern="1200" cap="none" spc="0" baseline="0" dirty="0">
              <a:uFillTx/>
              <a:latin typeface="Calibri"/>
            </a:endParaRPr>
          </a:p>
        </p:txBody>
      </p:sp>
      <p:pic>
        <p:nvPicPr>
          <p:cNvPr id="67" name="Picture 66">
            <a:extLst>
              <a:ext uri="{FF2B5EF4-FFF2-40B4-BE49-F238E27FC236}">
                <a16:creationId xmlns="" xmlns:a16="http://schemas.microsoft.com/office/drawing/2014/main" id="{965198F2-E488-459E-9743-568CB8D334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579" y="6199798"/>
            <a:ext cx="2799348" cy="443461"/>
          </a:xfrm>
          <a:prstGeom prst="rect">
            <a:avLst/>
          </a:prstGeom>
        </p:spPr>
      </p:pic>
    </p:spTree>
    <p:extLst>
      <p:ext uri="{BB962C8B-B14F-4D97-AF65-F5344CB8AC3E}">
        <p14:creationId xmlns:p14="http://schemas.microsoft.com/office/powerpoint/2010/main" val="281324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19" grpId="0"/>
      <p:bldP spid="23" grpId="0"/>
      <p:bldP spid="49" grpId="0"/>
      <p:bldP spid="59" grpId="0"/>
      <p:bldP spid="63"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678664" y="215100"/>
            <a:ext cx="2458525" cy="830997"/>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4800" b="1" i="0" u="none" strike="noStrike" kern="1200" cap="none" spc="0" baseline="0" dirty="0" smtClean="0">
                <a:uFillTx/>
                <a:latin typeface="Calibri"/>
              </a:rPr>
              <a:t>Layering</a:t>
            </a:r>
            <a:endParaRPr lang="en-GB" sz="3600" b="1" i="0" u="none" strike="noStrike" kern="1200" cap="none" spc="0" baseline="0" dirty="0">
              <a:uFillTx/>
              <a:latin typeface="Calibri"/>
            </a:endParaRPr>
          </a:p>
        </p:txBody>
      </p:sp>
      <p:cxnSp>
        <p:nvCxnSpPr>
          <p:cNvPr id="6" name="Straight Connector 5"/>
          <p:cNvCxnSpPr/>
          <p:nvPr/>
        </p:nvCxnSpPr>
        <p:spPr>
          <a:xfrm>
            <a:off x="3991232" y="3534032"/>
            <a:ext cx="7636476"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a:stretch>
            <a:fillRect/>
          </a:stretch>
        </p:blipFill>
        <p:spPr>
          <a:xfrm>
            <a:off x="3699507" y="1457852"/>
            <a:ext cx="1172768" cy="1440553"/>
          </a:xfrm>
          <a:prstGeom prst="rect">
            <a:avLst/>
          </a:prstGeom>
          <a:noFill/>
          <a:ln cap="flat">
            <a:noFill/>
          </a:ln>
        </p:spPr>
      </p:pic>
      <p:sp>
        <p:nvSpPr>
          <p:cNvPr id="8" name="TextBox 7"/>
          <p:cNvSpPr txBox="1"/>
          <p:nvPr/>
        </p:nvSpPr>
        <p:spPr>
          <a:xfrm>
            <a:off x="3869265" y="1046097"/>
            <a:ext cx="93097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a:uFillTx/>
                <a:latin typeface="Calibri"/>
              </a:rPr>
              <a:t>CARC22</a:t>
            </a:r>
          </a:p>
        </p:txBody>
      </p:sp>
      <p:sp>
        <p:nvSpPr>
          <p:cNvPr id="9" name="TextBox 8"/>
          <p:cNvSpPr txBox="1"/>
          <p:nvPr/>
        </p:nvSpPr>
        <p:spPr>
          <a:xfrm>
            <a:off x="4940546" y="1633554"/>
            <a:ext cx="529309" cy="923333"/>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dirty="0">
                <a:uFillTx/>
                <a:latin typeface="Calibri"/>
              </a:rPr>
              <a:t>+</a:t>
            </a:r>
          </a:p>
        </p:txBody>
      </p:sp>
      <p:sp>
        <p:nvSpPr>
          <p:cNvPr id="10" name="TextBox 9"/>
          <p:cNvSpPr txBox="1"/>
          <p:nvPr/>
        </p:nvSpPr>
        <p:spPr>
          <a:xfrm>
            <a:off x="7108204" y="1046097"/>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a:uFillTx/>
                <a:latin typeface="Calibri"/>
              </a:rPr>
              <a:t>CARC1</a:t>
            </a:r>
            <a:endParaRPr lang="en-GB" b="1" i="0" u="none" strike="noStrike" kern="1200" cap="none" spc="0" baseline="0" dirty="0">
              <a:uFillTx/>
              <a:latin typeface="Calibri"/>
            </a:endParaRPr>
          </a:p>
        </p:txBody>
      </p:sp>
      <p:pic>
        <p:nvPicPr>
          <p:cNvPr id="11" name="Picture 10"/>
          <p:cNvPicPr>
            <a:picLocks noChangeAspect="1"/>
          </p:cNvPicPr>
          <p:nvPr/>
        </p:nvPicPr>
        <p:blipFill>
          <a:blip r:embed="rId3"/>
          <a:stretch>
            <a:fillRect/>
          </a:stretch>
        </p:blipFill>
        <p:spPr>
          <a:xfrm>
            <a:off x="7155826" y="1457852"/>
            <a:ext cx="1122508" cy="1440553"/>
          </a:xfrm>
          <a:prstGeom prst="rect">
            <a:avLst/>
          </a:prstGeom>
          <a:noFill/>
          <a:ln cap="flat">
            <a:noFill/>
          </a:ln>
        </p:spPr>
      </p:pic>
      <p:sp>
        <p:nvSpPr>
          <p:cNvPr id="12" name="TextBox 11"/>
          <p:cNvSpPr txBox="1"/>
          <p:nvPr/>
        </p:nvSpPr>
        <p:spPr>
          <a:xfrm>
            <a:off x="3869265" y="2940828"/>
            <a:ext cx="93097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smtClean="0">
                <a:uFillTx/>
                <a:latin typeface="Calibri"/>
              </a:rPr>
              <a:t>5.9cal</a:t>
            </a:r>
            <a:endParaRPr lang="en-GB" b="1" i="0" u="none" strike="noStrike" kern="1200" cap="none" spc="0" baseline="0" dirty="0">
              <a:uFillTx/>
              <a:latin typeface="Calibri"/>
            </a:endParaRPr>
          </a:p>
        </p:txBody>
      </p:sp>
      <p:sp>
        <p:nvSpPr>
          <p:cNvPr id="13" name="TextBox 12"/>
          <p:cNvSpPr txBox="1"/>
          <p:nvPr/>
        </p:nvSpPr>
        <p:spPr>
          <a:xfrm>
            <a:off x="7068375" y="2940828"/>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5.0cal</a:t>
            </a:r>
            <a:endParaRPr lang="en-GB" b="1" i="0" u="none" strike="noStrike" kern="1200" cap="none" spc="0" baseline="0" dirty="0">
              <a:uFillTx/>
              <a:latin typeface="Calibri"/>
            </a:endParaRPr>
          </a:p>
        </p:txBody>
      </p:sp>
      <p:sp>
        <p:nvSpPr>
          <p:cNvPr id="14" name="TextBox 13"/>
          <p:cNvSpPr txBox="1"/>
          <p:nvPr/>
        </p:nvSpPr>
        <p:spPr>
          <a:xfrm>
            <a:off x="6459723" y="1633554"/>
            <a:ext cx="529309" cy="923333"/>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dirty="0">
                <a:uFillTx/>
                <a:latin typeface="Calibri"/>
              </a:rPr>
              <a:t>+</a:t>
            </a:r>
          </a:p>
        </p:txBody>
      </p:sp>
      <p:sp>
        <p:nvSpPr>
          <p:cNvPr id="15" name="TextBox 14"/>
          <p:cNvSpPr txBox="1"/>
          <p:nvPr/>
        </p:nvSpPr>
        <p:spPr>
          <a:xfrm>
            <a:off x="7142593" y="3800328"/>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CARC3</a:t>
            </a:r>
            <a:endParaRPr lang="en-GB" b="1" i="0" u="none" strike="noStrike" kern="1200" cap="none" spc="0" baseline="0" dirty="0">
              <a:uFillTx/>
              <a:latin typeface="Calibri"/>
            </a:endParaRPr>
          </a:p>
        </p:txBody>
      </p:sp>
      <p:sp>
        <p:nvSpPr>
          <p:cNvPr id="16" name="TextBox 15"/>
          <p:cNvSpPr txBox="1"/>
          <p:nvPr/>
        </p:nvSpPr>
        <p:spPr>
          <a:xfrm>
            <a:off x="7102764" y="5695059"/>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kern="0" dirty="0" smtClean="0">
                <a:latin typeface="Calibri"/>
              </a:rPr>
              <a:t>12.6</a:t>
            </a:r>
            <a:r>
              <a:rPr lang="en-GB" b="1" i="0" u="none" strike="noStrike" kern="0" cap="none" spc="0" baseline="0" dirty="0" smtClean="0">
                <a:uFillTx/>
                <a:latin typeface="Calibri"/>
              </a:rPr>
              <a:t>cal</a:t>
            </a:r>
            <a:endParaRPr lang="en-GB" b="1" i="0" u="none" strike="noStrike" kern="1200" cap="none" spc="0" baseline="0" dirty="0">
              <a:uFillTx/>
              <a:latin typeface="Calibri"/>
            </a:endParaRPr>
          </a:p>
        </p:txBody>
      </p:sp>
      <p:sp>
        <p:nvSpPr>
          <p:cNvPr id="17" name="TextBox 16"/>
          <p:cNvSpPr txBox="1"/>
          <p:nvPr/>
        </p:nvSpPr>
        <p:spPr>
          <a:xfrm>
            <a:off x="10057588" y="1633553"/>
            <a:ext cx="529312" cy="923330"/>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dirty="0">
                <a:latin typeface="Calibri"/>
              </a:rPr>
              <a:t>=</a:t>
            </a:r>
            <a:endParaRPr lang="en-GB" sz="5400" b="0" i="0" u="none" strike="noStrike" kern="1200" cap="none" spc="0" baseline="0" dirty="0">
              <a:uFillTx/>
              <a:latin typeface="Calibri"/>
            </a:endParaRPr>
          </a:p>
        </p:txBody>
      </p:sp>
      <p:sp>
        <p:nvSpPr>
          <p:cNvPr id="18" name="TextBox 17"/>
          <p:cNvSpPr txBox="1"/>
          <p:nvPr/>
        </p:nvSpPr>
        <p:spPr>
          <a:xfrm>
            <a:off x="10390514" y="1934745"/>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37.4cal</a:t>
            </a:r>
            <a:endParaRPr lang="en-GB" b="1" i="0" u="none" strike="noStrike" kern="1200" cap="none" spc="0" baseline="0" dirty="0">
              <a:uFillTx/>
              <a:latin typeface="Calibri"/>
            </a:endParaRPr>
          </a:p>
        </p:txBody>
      </p:sp>
      <p:pic>
        <p:nvPicPr>
          <p:cNvPr id="19" name="Picture 10"/>
          <p:cNvPicPr>
            <a:picLocks noChangeAspect="1"/>
          </p:cNvPicPr>
          <p:nvPr/>
        </p:nvPicPr>
        <p:blipFill>
          <a:blip r:embed="rId4"/>
          <a:stretch>
            <a:fillRect/>
          </a:stretch>
        </p:blipFill>
        <p:spPr>
          <a:xfrm>
            <a:off x="7178615" y="4174223"/>
            <a:ext cx="1149022" cy="1478413"/>
          </a:xfrm>
          <a:prstGeom prst="rect">
            <a:avLst/>
          </a:prstGeom>
          <a:noFill/>
          <a:ln cap="flat">
            <a:noFill/>
          </a:ln>
        </p:spPr>
      </p:pic>
      <p:sp>
        <p:nvSpPr>
          <p:cNvPr id="20" name="TextBox 19"/>
          <p:cNvSpPr txBox="1"/>
          <p:nvPr/>
        </p:nvSpPr>
        <p:spPr>
          <a:xfrm>
            <a:off x="5469855" y="1046097"/>
            <a:ext cx="93097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smtClean="0">
                <a:uFillTx/>
                <a:latin typeface="Calibri"/>
              </a:rPr>
              <a:t>CARC24</a:t>
            </a:r>
            <a:endParaRPr lang="en-GB" b="1" i="0" u="none" strike="noStrike" kern="1200" cap="none" spc="0" baseline="0" dirty="0">
              <a:uFillTx/>
              <a:latin typeface="Calibri"/>
            </a:endParaRPr>
          </a:p>
        </p:txBody>
      </p:sp>
      <p:sp>
        <p:nvSpPr>
          <p:cNvPr id="21" name="TextBox 20"/>
          <p:cNvSpPr txBox="1"/>
          <p:nvPr/>
        </p:nvSpPr>
        <p:spPr>
          <a:xfrm>
            <a:off x="5469855" y="2940828"/>
            <a:ext cx="93097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smtClean="0">
                <a:uFillTx/>
                <a:latin typeface="Calibri"/>
              </a:rPr>
              <a:t>5.9cal</a:t>
            </a:r>
            <a:endParaRPr lang="en-GB" b="1" i="0" u="none" strike="noStrike" kern="1200" cap="none" spc="0" baseline="0" dirty="0">
              <a:uFillTx/>
              <a:latin typeface="Calibri"/>
            </a:endParaRPr>
          </a:p>
        </p:txBody>
      </p:sp>
      <p:pic>
        <p:nvPicPr>
          <p:cNvPr id="22" name="Picture 21"/>
          <p:cNvPicPr>
            <a:picLocks noChangeAspect="1"/>
          </p:cNvPicPr>
          <p:nvPr/>
        </p:nvPicPr>
        <p:blipFill>
          <a:blip r:embed="rId5"/>
          <a:stretch>
            <a:fillRect/>
          </a:stretch>
        </p:blipFill>
        <p:spPr>
          <a:xfrm>
            <a:off x="5466521" y="1457851"/>
            <a:ext cx="924931" cy="1482977"/>
          </a:xfrm>
          <a:prstGeom prst="rect">
            <a:avLst/>
          </a:prstGeom>
          <a:noFill/>
          <a:ln cap="flat">
            <a:noFill/>
          </a:ln>
        </p:spPr>
      </p:pic>
      <p:sp>
        <p:nvSpPr>
          <p:cNvPr id="23" name="TextBox 22"/>
          <p:cNvSpPr txBox="1"/>
          <p:nvPr/>
        </p:nvSpPr>
        <p:spPr>
          <a:xfrm>
            <a:off x="8445128" y="1636450"/>
            <a:ext cx="529309" cy="923333"/>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dirty="0">
                <a:uFillTx/>
                <a:latin typeface="Calibri"/>
              </a:rPr>
              <a:t>+</a:t>
            </a:r>
          </a:p>
        </p:txBody>
      </p:sp>
      <p:pic>
        <p:nvPicPr>
          <p:cNvPr id="24" name="Picture 23"/>
          <p:cNvPicPr>
            <a:picLocks noChangeAspect="1"/>
          </p:cNvPicPr>
          <p:nvPr/>
        </p:nvPicPr>
        <p:blipFill>
          <a:blip r:embed="rId6"/>
          <a:stretch>
            <a:fillRect/>
          </a:stretch>
        </p:blipFill>
        <p:spPr>
          <a:xfrm>
            <a:off x="9167022" y="1457851"/>
            <a:ext cx="724103" cy="1449410"/>
          </a:xfrm>
          <a:prstGeom prst="rect">
            <a:avLst/>
          </a:prstGeom>
          <a:noFill/>
          <a:ln cap="flat">
            <a:noFill/>
          </a:ln>
        </p:spPr>
      </p:pic>
      <p:sp>
        <p:nvSpPr>
          <p:cNvPr id="26" name="TextBox 25"/>
          <p:cNvSpPr txBox="1"/>
          <p:nvPr/>
        </p:nvSpPr>
        <p:spPr>
          <a:xfrm>
            <a:off x="9009185" y="1049422"/>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CARC6</a:t>
            </a:r>
            <a:endParaRPr lang="en-GB" b="1" i="0" u="none" strike="noStrike" kern="1200" cap="none" spc="0" baseline="0" dirty="0">
              <a:uFillTx/>
              <a:latin typeface="Calibri"/>
            </a:endParaRPr>
          </a:p>
        </p:txBody>
      </p:sp>
      <p:sp>
        <p:nvSpPr>
          <p:cNvPr id="27" name="TextBox 26"/>
          <p:cNvSpPr txBox="1"/>
          <p:nvPr/>
        </p:nvSpPr>
        <p:spPr>
          <a:xfrm>
            <a:off x="8969356" y="2944153"/>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10.8cal</a:t>
            </a:r>
            <a:endParaRPr lang="en-GB" b="1" i="0" u="none" strike="noStrike" kern="1200" cap="none" spc="0" baseline="0" dirty="0">
              <a:uFillTx/>
              <a:latin typeface="Calibri"/>
            </a:endParaRPr>
          </a:p>
        </p:txBody>
      </p:sp>
      <p:pic>
        <p:nvPicPr>
          <p:cNvPr id="28" name="Picture 27"/>
          <p:cNvPicPr>
            <a:picLocks noChangeAspect="1"/>
          </p:cNvPicPr>
          <p:nvPr/>
        </p:nvPicPr>
        <p:blipFill>
          <a:blip r:embed="rId2"/>
          <a:stretch>
            <a:fillRect/>
          </a:stretch>
        </p:blipFill>
        <p:spPr>
          <a:xfrm>
            <a:off x="3699507" y="4212083"/>
            <a:ext cx="1172768" cy="1440553"/>
          </a:xfrm>
          <a:prstGeom prst="rect">
            <a:avLst/>
          </a:prstGeom>
          <a:noFill/>
          <a:ln cap="flat">
            <a:noFill/>
          </a:ln>
        </p:spPr>
      </p:pic>
      <p:sp>
        <p:nvSpPr>
          <p:cNvPr id="29" name="TextBox 28"/>
          <p:cNvSpPr txBox="1"/>
          <p:nvPr/>
        </p:nvSpPr>
        <p:spPr>
          <a:xfrm>
            <a:off x="3869265" y="3800328"/>
            <a:ext cx="93097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a:uFillTx/>
                <a:latin typeface="Calibri"/>
              </a:rPr>
              <a:t>CARC22</a:t>
            </a:r>
          </a:p>
        </p:txBody>
      </p:sp>
      <p:sp>
        <p:nvSpPr>
          <p:cNvPr id="30" name="TextBox 29"/>
          <p:cNvSpPr txBox="1"/>
          <p:nvPr/>
        </p:nvSpPr>
        <p:spPr>
          <a:xfrm>
            <a:off x="4940546" y="4387785"/>
            <a:ext cx="529309" cy="923333"/>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dirty="0">
                <a:uFillTx/>
                <a:latin typeface="Calibri"/>
              </a:rPr>
              <a:t>+</a:t>
            </a:r>
          </a:p>
        </p:txBody>
      </p:sp>
      <p:sp>
        <p:nvSpPr>
          <p:cNvPr id="33" name="TextBox 32"/>
          <p:cNvSpPr txBox="1"/>
          <p:nvPr/>
        </p:nvSpPr>
        <p:spPr>
          <a:xfrm>
            <a:off x="3869265" y="5695059"/>
            <a:ext cx="93097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smtClean="0">
                <a:uFillTx/>
                <a:latin typeface="Calibri"/>
              </a:rPr>
              <a:t>5.9cal</a:t>
            </a:r>
            <a:endParaRPr lang="en-GB" b="1" i="0" u="none" strike="noStrike" kern="1200" cap="none" spc="0" baseline="0" dirty="0">
              <a:uFillTx/>
              <a:latin typeface="Calibri"/>
            </a:endParaRPr>
          </a:p>
        </p:txBody>
      </p:sp>
      <p:sp>
        <p:nvSpPr>
          <p:cNvPr id="35" name="TextBox 34"/>
          <p:cNvSpPr txBox="1"/>
          <p:nvPr/>
        </p:nvSpPr>
        <p:spPr>
          <a:xfrm>
            <a:off x="6459723" y="4387785"/>
            <a:ext cx="529309" cy="923333"/>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dirty="0">
                <a:uFillTx/>
                <a:latin typeface="Calibri"/>
              </a:rPr>
              <a:t>+</a:t>
            </a:r>
          </a:p>
        </p:txBody>
      </p:sp>
      <p:sp>
        <p:nvSpPr>
          <p:cNvPr id="36" name="TextBox 35"/>
          <p:cNvSpPr txBox="1"/>
          <p:nvPr/>
        </p:nvSpPr>
        <p:spPr>
          <a:xfrm>
            <a:off x="10057588" y="4387784"/>
            <a:ext cx="529312" cy="923330"/>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dirty="0">
                <a:latin typeface="Calibri"/>
              </a:rPr>
              <a:t>=</a:t>
            </a:r>
            <a:endParaRPr lang="en-GB" sz="5400" b="0" i="0" u="none" strike="noStrike" kern="1200" cap="none" spc="0" baseline="0" dirty="0">
              <a:uFillTx/>
              <a:latin typeface="Calibri"/>
            </a:endParaRPr>
          </a:p>
        </p:txBody>
      </p:sp>
      <p:sp>
        <p:nvSpPr>
          <p:cNvPr id="37" name="TextBox 36"/>
          <p:cNvSpPr txBox="1"/>
          <p:nvPr/>
        </p:nvSpPr>
        <p:spPr>
          <a:xfrm>
            <a:off x="10390514" y="4688976"/>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52.5cal</a:t>
            </a:r>
            <a:endParaRPr lang="en-GB" b="1" i="0" u="none" strike="noStrike" kern="1200" cap="none" spc="0" baseline="0" dirty="0">
              <a:uFillTx/>
              <a:latin typeface="Calibri"/>
            </a:endParaRPr>
          </a:p>
        </p:txBody>
      </p:sp>
      <p:sp>
        <p:nvSpPr>
          <p:cNvPr id="38" name="TextBox 37"/>
          <p:cNvSpPr txBox="1"/>
          <p:nvPr/>
        </p:nvSpPr>
        <p:spPr>
          <a:xfrm>
            <a:off x="5469855" y="3800328"/>
            <a:ext cx="93097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smtClean="0">
                <a:uFillTx/>
                <a:latin typeface="Calibri"/>
              </a:rPr>
              <a:t>CARC24</a:t>
            </a:r>
            <a:endParaRPr lang="en-GB" b="1" i="0" u="none" strike="noStrike" kern="1200" cap="none" spc="0" baseline="0" dirty="0">
              <a:uFillTx/>
              <a:latin typeface="Calibri"/>
            </a:endParaRPr>
          </a:p>
        </p:txBody>
      </p:sp>
      <p:sp>
        <p:nvSpPr>
          <p:cNvPr id="39" name="TextBox 38"/>
          <p:cNvSpPr txBox="1"/>
          <p:nvPr/>
        </p:nvSpPr>
        <p:spPr>
          <a:xfrm>
            <a:off x="5469855" y="5695059"/>
            <a:ext cx="930973"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1200" cap="none" spc="0" baseline="0" dirty="0" smtClean="0">
                <a:uFillTx/>
                <a:latin typeface="Calibri"/>
              </a:rPr>
              <a:t>5.9cal</a:t>
            </a:r>
            <a:endParaRPr lang="en-GB" b="1" i="0" u="none" strike="noStrike" kern="1200" cap="none" spc="0" baseline="0" dirty="0">
              <a:uFillTx/>
              <a:latin typeface="Calibri"/>
            </a:endParaRPr>
          </a:p>
        </p:txBody>
      </p:sp>
      <p:pic>
        <p:nvPicPr>
          <p:cNvPr id="40" name="Picture 39"/>
          <p:cNvPicPr>
            <a:picLocks noChangeAspect="1"/>
          </p:cNvPicPr>
          <p:nvPr/>
        </p:nvPicPr>
        <p:blipFill>
          <a:blip r:embed="rId5"/>
          <a:stretch>
            <a:fillRect/>
          </a:stretch>
        </p:blipFill>
        <p:spPr>
          <a:xfrm>
            <a:off x="5466521" y="4212082"/>
            <a:ext cx="924931" cy="1482977"/>
          </a:xfrm>
          <a:prstGeom prst="rect">
            <a:avLst/>
          </a:prstGeom>
          <a:noFill/>
          <a:ln cap="flat">
            <a:noFill/>
          </a:ln>
        </p:spPr>
      </p:pic>
      <p:sp>
        <p:nvSpPr>
          <p:cNvPr id="41" name="TextBox 40"/>
          <p:cNvSpPr txBox="1"/>
          <p:nvPr/>
        </p:nvSpPr>
        <p:spPr>
          <a:xfrm>
            <a:off x="8445128" y="4390681"/>
            <a:ext cx="529309" cy="923333"/>
          </a:xfrm>
          <a:prstGeom prst="rect">
            <a:avLst/>
          </a:prstGeom>
          <a:noFill/>
          <a:ln cap="flat">
            <a:noFill/>
          </a:ln>
        </p:spPr>
        <p:txBody>
          <a:bodyPr vert="horz" wrap="non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5400" b="0" i="0" u="none" strike="noStrike" kern="1200" cap="none" spc="0" baseline="0" dirty="0">
                <a:uFillTx/>
                <a:latin typeface="Calibri"/>
              </a:rPr>
              <a:t>+</a:t>
            </a:r>
          </a:p>
        </p:txBody>
      </p:sp>
      <p:pic>
        <p:nvPicPr>
          <p:cNvPr id="42" name="Picture 41"/>
          <p:cNvPicPr>
            <a:picLocks noChangeAspect="1"/>
          </p:cNvPicPr>
          <p:nvPr/>
        </p:nvPicPr>
        <p:blipFill>
          <a:blip r:embed="rId6"/>
          <a:stretch>
            <a:fillRect/>
          </a:stretch>
        </p:blipFill>
        <p:spPr>
          <a:xfrm>
            <a:off x="9167022" y="4212082"/>
            <a:ext cx="724103" cy="1449410"/>
          </a:xfrm>
          <a:prstGeom prst="rect">
            <a:avLst/>
          </a:prstGeom>
          <a:noFill/>
          <a:ln cap="flat">
            <a:noFill/>
          </a:ln>
        </p:spPr>
      </p:pic>
      <p:sp>
        <p:nvSpPr>
          <p:cNvPr id="43" name="TextBox 42"/>
          <p:cNvSpPr txBox="1"/>
          <p:nvPr/>
        </p:nvSpPr>
        <p:spPr>
          <a:xfrm>
            <a:off x="9009185" y="3803653"/>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CARC6</a:t>
            </a:r>
            <a:endParaRPr lang="en-GB" b="1" i="0" u="none" strike="noStrike" kern="1200" cap="none" spc="0" baseline="0" dirty="0">
              <a:uFillTx/>
              <a:latin typeface="Calibri"/>
            </a:endParaRPr>
          </a:p>
        </p:txBody>
      </p:sp>
      <p:sp>
        <p:nvSpPr>
          <p:cNvPr id="44" name="TextBox 43"/>
          <p:cNvSpPr txBox="1"/>
          <p:nvPr/>
        </p:nvSpPr>
        <p:spPr>
          <a:xfrm>
            <a:off x="8969356" y="5698384"/>
            <a:ext cx="1194952" cy="36933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b="1" i="0" u="none" strike="noStrike" kern="0" cap="none" spc="0" baseline="0" dirty="0" smtClean="0">
                <a:uFillTx/>
                <a:latin typeface="Calibri"/>
              </a:rPr>
              <a:t>10.8cal</a:t>
            </a:r>
            <a:endParaRPr lang="en-GB" b="1" i="0" u="none" strike="noStrike" kern="1200" cap="none" spc="0" baseline="0" dirty="0">
              <a:uFillTx/>
              <a:latin typeface="Calibri"/>
            </a:endParaRPr>
          </a:p>
        </p:txBody>
      </p:sp>
      <p:pic>
        <p:nvPicPr>
          <p:cNvPr id="45" name="Picture 44">
            <a:extLst>
              <a:ext uri="{FF2B5EF4-FFF2-40B4-BE49-F238E27FC236}">
                <a16:creationId xmlns="" xmlns:a16="http://schemas.microsoft.com/office/drawing/2014/main" id="{965198F2-E488-459E-9743-568CB8D3345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579" y="6199798"/>
            <a:ext cx="2799348" cy="443461"/>
          </a:xfrm>
          <a:prstGeom prst="rect">
            <a:avLst/>
          </a:prstGeom>
        </p:spPr>
      </p:pic>
    </p:spTree>
    <p:extLst>
      <p:ext uri="{BB962C8B-B14F-4D97-AF65-F5344CB8AC3E}">
        <p14:creationId xmlns:p14="http://schemas.microsoft.com/office/powerpoint/2010/main" val="94425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4" grpId="0"/>
      <p:bldP spid="17" grpId="0"/>
      <p:bldP spid="23" grpId="0"/>
      <p:bldP spid="30" grpId="0"/>
      <p:bldP spid="35" grpId="0"/>
      <p:bldP spid="36" grpId="0"/>
      <p:bldP spid="41" grpId="0"/>
    </p:bldLst>
  </p:timing>
</p:sld>
</file>

<file path=ppt/theme/theme1.xml><?xml version="1.0" encoding="utf-8"?>
<a:theme xmlns:a="http://schemas.openxmlformats.org/drawingml/2006/main" name="Beeswif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eswift" id="{E2F34FCA-977E-4CAA-BFDC-CB7EAA56FA46}" vid="{3CAA2755-1AF4-4FFB-8EC7-2F85730E7776}"/>
    </a:ext>
  </a:extLst>
</a:theme>
</file>

<file path=docProps/app.xml><?xml version="1.0" encoding="utf-8"?>
<Properties xmlns="http://schemas.openxmlformats.org/officeDocument/2006/extended-properties" xmlns:vt="http://schemas.openxmlformats.org/officeDocument/2006/docPropsVTypes">
  <Template>Beeswift</Template>
  <TotalTime>220</TotalTime>
  <Words>887</Words>
  <Application>Microsoft Office PowerPoint</Application>
  <PresentationFormat>Widescreen</PresentationFormat>
  <Paragraphs>208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Beeswift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Beeswift Ltd.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ARC</dc:subject>
  <dc:creator>Andrew Dent</dc:creator>
  <cp:lastModifiedBy>Andrew Dent</cp:lastModifiedBy>
  <cp:revision>22</cp:revision>
  <dcterms:created xsi:type="dcterms:W3CDTF">2017-12-11T11:42:04Z</dcterms:created>
  <dcterms:modified xsi:type="dcterms:W3CDTF">2018-02-22T14:47:10Z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