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4" r:id="rId4"/>
    <p:sldId id="268" r:id="rId5"/>
    <p:sldId id="259" r:id="rId6"/>
    <p:sldId id="260" r:id="rId7"/>
    <p:sldId id="261" r:id="rId8"/>
    <p:sldId id="271" r:id="rId9"/>
    <p:sldId id="270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8E09B37-ED38-43F5-9479-0DD39EF52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4DDD3-1DBF-4F93-9B6A-E8B8A62E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F233EF1-1C18-4981-AC1C-A0F69527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3D17655-F2EB-4A34-B6C9-B1F53293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566341-ECB9-447A-8281-14725E08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08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E9B19B-810B-47D1-BD26-6FB2CF84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C2261C-80DB-427E-A963-5BF632C9A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6C93F6-C2DA-497A-9660-952D7BA3F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2159ED0-A027-42B5-A2E3-3C9BDF0E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4F50E2-EB15-45D6-B996-23A2B767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EE1612-839D-45C7-9ECD-A023ED30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38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86798F-C41F-4062-AFD4-7B161FDF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DE7793-6EAF-47B4-8C69-7E42C47F6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C59751-32E4-4DDF-B388-B92ED9371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BEB5FBF-49D1-4F92-9B77-38F5D7972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2BB2866-C70D-4E96-82B8-393C6D704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E71F882-8BA9-4A1B-BE63-63E9F4C2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EA1161E-0E09-4875-8D1C-823A8109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5E7F5AB-2386-402B-A2AE-2AB4E812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3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F148BD-E3DA-43FC-AF68-91F96F9E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4A601C-9FD4-4EA0-BB9F-C928B274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0A7F273-BF19-421B-B427-9EB02EDE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2BC6FA-FA0F-4DA7-9816-DDCB09F4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2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958A968-61A6-4F27-B155-F6EDE22F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C7B0241-777B-4914-A1B6-D936F96F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09C897-D636-4550-BD63-82591F6A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29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778BE5-F3B6-49C8-A5DA-99DF80FB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A4CDDA-8C27-43C8-8A80-FF8C44A0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666496A-B8A3-498A-AC9E-C4DE7017B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DDBB58-3C2E-47E7-BF10-0EAB49E8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287DEB-1CD6-4653-9D83-55560826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B160DB-B2DA-4264-B817-853528ACD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795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F549A3-4DB6-4ED9-A3BE-4EADD5B6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AC544D8-EAD8-465D-BBE4-F4D8F2AA7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51D356-2EC5-48D6-BBEB-C97CBD331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85C401-92FC-448D-91BC-E1C4B437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19C65B-24FC-449D-B96C-CA268773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785E06-5418-43A9-90B6-4EED5456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35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265BE8-4287-451C-A50D-5F91A0B5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7F57EA1-5C74-4637-A1D6-FF9C81B35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845E56-4A12-4796-9F78-2335315C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F6A9FD-6959-4E03-84B5-D854C479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D50564-D5BB-4DD6-9D8C-05375024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5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DEC368-F248-47DA-8253-64DBBAA61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8AF3F4B-C6BE-48B7-82D9-3D5C533DC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49ABB8-B6AD-47DA-BFA9-12462BF0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7B9912-8464-4771-A2A1-756BF857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C55437-AF38-471D-8F38-E820460C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0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6E79FAA-2E35-4D03-BD63-3236E1167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" y="0"/>
            <a:ext cx="1218035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FC25E4-145E-4119-B782-1F327F87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D188496-8BAE-4D6D-B349-4856DC50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E2F34E1-80D3-44BB-9C06-23650C57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20177C3-B664-4353-8C4E-13FBC1D2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32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B02C1C-A54C-45CE-A1C2-EBBD892B9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" y="0"/>
            <a:ext cx="1218035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6C395D-9467-4BC0-8214-2FACD840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E01D5F5-638A-401E-91C9-67206977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868CCD-1F64-453F-8EBC-307A318B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39FBC7-C15F-4D8F-BC7E-16319511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54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AFC0C6C-6740-4755-A35A-C3F8A1A25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" y="0"/>
            <a:ext cx="1218035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49C099-EC4E-4190-8E10-123D1538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4235834-DB39-40E3-8E2C-C93559D4A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DF44385-5D0B-489E-9031-B5C53946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EE7DD0D-0B62-4BD7-A6C5-2634BB4E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5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910C44-7FC2-4E82-AF87-2444A1150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" y="0"/>
            <a:ext cx="1218035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00EA01-36C9-4C29-8E55-79C3C8A1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1C085C7-9630-4D42-8918-7F7AAFB7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4D49C0-2F4C-406F-8A7E-2FEAC9F5F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090C6B-04C5-438F-AC0C-A84BDD19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40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D3E1EC-EB0D-4B6E-8B8B-58AF504B1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" y="0"/>
            <a:ext cx="1218035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F44462-ECA5-46AC-8EFC-DAF17D12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BF65FDE-E5C6-4BF4-BADB-18B1ED85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96AC95-E367-499C-8B5C-6F03A020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D110775-09C5-435A-A67C-C91920CE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2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216DA48-4199-4280-B438-00FE3DAB2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" y="0"/>
            <a:ext cx="121861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E24C11-3718-4052-AD63-1E8FC5E10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898EB4-4709-46DA-8AF6-AE0D83D34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902BB4-1F48-4BEF-9998-BB719962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08B8A5-B727-4931-8D6D-41B45716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EFF1E7-B18E-472A-9D3B-765D0285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96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14C8C4-7B42-448E-9D64-CEDD8B1E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C4A08B-DADC-4611-971E-283C0A665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984DB-D515-4D1E-9EFB-7FCE47D9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427CA3-225E-4CC2-B267-F9FA8CED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04D948-B09C-4A33-87EE-CEE4AB86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5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AD81BB-F502-46D1-A816-597CD149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A6D262-D402-468A-B574-398BABEF0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15755F-D1E7-43E1-935B-C6642E32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AD014E-D265-40EC-BA67-2B6C7301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97A7B5-756F-44F1-AF77-6876CAD9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0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27817A7-32D5-45C8-8F93-3AFB2B0B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22C68C-E132-4137-82D8-DD985A168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307A82-C35F-44A1-BFF6-501887ECC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31A4-2B6B-4845-81F7-6ACA36A041F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F2EDBF-0ADC-4871-937C-2C79C2C9D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7D4F91-AD70-4199-94CF-7F39354B5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DF20-2281-431F-B56B-5A16BC4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6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6" r:id="rId4"/>
    <p:sldLayoutId id="2147483675" r:id="rId5"/>
    <p:sldLayoutId id="214748367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eeswift.co.uk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6F8E7F-80B1-4D28-8309-BA51EC576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" y="0"/>
            <a:ext cx="121803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3992" y="2745201"/>
            <a:ext cx="8357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EN ISO 20471 </a:t>
            </a:r>
          </a:p>
          <a:p>
            <a:pPr algn="ctr"/>
            <a:r>
              <a:rPr lang="en-GB" sz="6000" b="1" dirty="0" smtClean="0"/>
              <a:t>High Visibility Clothing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9726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80367" y="1103058"/>
            <a:ext cx="84150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However, the content of </a:t>
            </a:r>
            <a:r>
              <a:rPr lang="en-GB" dirty="0" smtClean="0"/>
              <a:t>GO/RT 3279 </a:t>
            </a:r>
            <a:r>
              <a:rPr lang="en-GB" dirty="0"/>
              <a:t>provides a basis for </a:t>
            </a:r>
            <a:r>
              <a:rPr lang="en-GB" dirty="0" smtClean="0"/>
              <a:t>the </a:t>
            </a:r>
            <a:r>
              <a:rPr lang="en-GB" dirty="0"/>
              <a:t>infrastructure manager (IM) and railway undertakings (RUs) to provide staff with relevant safety </a:t>
            </a:r>
            <a:r>
              <a:rPr lang="en-GB" dirty="0" smtClean="0"/>
              <a:t>equipment. </a:t>
            </a:r>
          </a:p>
          <a:p>
            <a:endParaRPr lang="en-GB" dirty="0"/>
          </a:p>
          <a:p>
            <a:r>
              <a:rPr lang="en-GB" dirty="0" smtClean="0"/>
              <a:t>It </a:t>
            </a:r>
            <a:r>
              <a:rPr lang="en-GB" dirty="0"/>
              <a:t>also sets out the industry’s agreed allocation on the minimum technical criteria of high visibility clothing for use by staff on the GB mainline railway </a:t>
            </a:r>
            <a:r>
              <a:rPr lang="en-GB" dirty="0" smtClean="0"/>
              <a:t>(the GB </a:t>
            </a:r>
            <a:r>
              <a:rPr lang="en-GB" dirty="0"/>
              <a:t>mainline </a:t>
            </a:r>
            <a:r>
              <a:rPr lang="en-GB" dirty="0" smtClean="0"/>
              <a:t>railway </a:t>
            </a:r>
            <a:r>
              <a:rPr lang="en-GB" dirty="0"/>
              <a:t>refers to the UK mainline railway system, but excluding Northern Ireland, High Speed 1 and the Channel </a:t>
            </a:r>
            <a:r>
              <a:rPr lang="en-GB" dirty="0" smtClean="0"/>
              <a:t>Tunnel). </a:t>
            </a:r>
          </a:p>
          <a:p>
            <a:endParaRPr lang="en-GB" dirty="0"/>
          </a:p>
          <a:p>
            <a:r>
              <a:rPr lang="en-GB" dirty="0" smtClean="0"/>
              <a:t>GO/RT 3279 </a:t>
            </a:r>
            <a:r>
              <a:rPr lang="en-GB" dirty="0"/>
              <a:t>has therefore been replaced by this Rail Industry Standard (RIS-3279-TOM) </a:t>
            </a:r>
            <a:r>
              <a:rPr lang="en-GB" dirty="0" smtClean="0"/>
              <a:t>High </a:t>
            </a:r>
            <a:r>
              <a:rPr lang="en-GB" dirty="0"/>
              <a:t>Visibility </a:t>
            </a:r>
            <a:r>
              <a:rPr lang="en-GB" dirty="0" smtClean="0"/>
              <a:t>Clothing, </a:t>
            </a:r>
            <a:r>
              <a:rPr lang="en-GB" dirty="0"/>
              <a:t>which reproduces the content of </a:t>
            </a:r>
            <a:r>
              <a:rPr lang="en-GB" dirty="0" smtClean="0"/>
              <a:t>GO/RT 3279 </a:t>
            </a:r>
            <a:r>
              <a:rPr lang="en-GB" dirty="0"/>
              <a:t>in its entirety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 time to use garments to this standard is when doing work on the lineside or on or near the line. (Within 3 metres of the nearest rail of any line, and on the line itself.)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On </a:t>
            </a:r>
            <a:r>
              <a:rPr lang="en-GB" dirty="0"/>
              <a:t>a platform, the term </a:t>
            </a:r>
            <a:r>
              <a:rPr lang="en-GB" dirty="0" smtClean="0"/>
              <a:t>“on </a:t>
            </a:r>
            <a:r>
              <a:rPr lang="en-GB" dirty="0"/>
              <a:t>or near the </a:t>
            </a:r>
            <a:r>
              <a:rPr lang="en-GB" dirty="0" smtClean="0"/>
              <a:t>line” </a:t>
            </a:r>
            <a:r>
              <a:rPr lang="en-GB" dirty="0"/>
              <a:t>applies only to the part of the platform within 1.25 metres of the platform edge and only when an engineering or technical activity is taking place.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9" y="6229467"/>
            <a:ext cx="2047746" cy="7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399" y="5760435"/>
            <a:ext cx="7155450" cy="652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smtClean="0"/>
              <a:t>This presentation’s intellectual property and design where applicable belongs to:</a:t>
            </a:r>
            <a:br>
              <a:rPr lang="en-GB" sz="1600" smtClean="0"/>
            </a:br>
            <a:r>
              <a:rPr lang="en-GB" sz="1600" b="1" smtClean="0">
                <a:solidFill>
                  <a:schemeClr val="accent1"/>
                </a:solidFill>
              </a:rPr>
              <a:t>BEESWIFT Ltd, Delta Point, Greets Green Road, West Bromwich, B70 9PL. UK.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413" y="2592987"/>
            <a:ext cx="5175422" cy="1460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/>
              <a:t>For further information please visit </a:t>
            </a:r>
            <a:r>
              <a:rPr lang="en-GB" sz="2800" b="1" dirty="0" smtClean="0">
                <a:hlinkClick r:id="rId2"/>
              </a:rPr>
              <a:t>www.Beeswift.co.uk</a:t>
            </a:r>
            <a:endParaRPr lang="en-GB" sz="2800" b="1" dirty="0" smtClean="0"/>
          </a:p>
          <a:p>
            <a:pPr algn="ctr"/>
            <a:r>
              <a:rPr lang="en-GB" sz="2800" b="1" dirty="0" smtClean="0"/>
              <a:t>Or contact a sales representative at sales@Beeswift.com</a:t>
            </a:r>
            <a:endParaRPr lang="en-GB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9" y="6229467"/>
            <a:ext cx="2047746" cy="7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3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0370" y="1344768"/>
            <a:ext cx="835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of the most common protective standards around today is EN ISO 20471. It is the standard which deals with </a:t>
            </a:r>
            <a:r>
              <a:rPr lang="en-GB" dirty="0" smtClean="0"/>
              <a:t>all industrial </a:t>
            </a:r>
            <a:r>
              <a:rPr lang="en-GB" dirty="0"/>
              <a:t>high visibility clothing.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1377" y="5121574"/>
            <a:ext cx="290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*Taken from the </a:t>
            </a:r>
            <a:r>
              <a:rPr lang="en-GB" sz="1200" dirty="0" err="1" smtClean="0"/>
              <a:t>RoSPA</a:t>
            </a:r>
            <a:r>
              <a:rPr lang="en-GB" sz="1200" dirty="0" smtClean="0"/>
              <a:t> website 09/01/2018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855" y="2135262"/>
            <a:ext cx="7656813" cy="3054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0370" y="5583136"/>
            <a:ext cx="835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Being struck by a vehicle is one of the most common accidents that causes fatalities, this could be negated through correct use of conforming PPE.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9" y="6229467"/>
            <a:ext cx="2047746" cy="7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0370" y="1303579"/>
            <a:ext cx="8357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difference between wearing and not wearing High Visibility in the day when human eyesight is strongest. In a night time situation this would only get worse as human eyesight isn’t suited to night vision.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25" y="2649444"/>
            <a:ext cx="4178893" cy="2631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61" y="2649444"/>
            <a:ext cx="4178893" cy="2631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9" y="6229467"/>
            <a:ext cx="2047746" cy="7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9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2" y="1422308"/>
            <a:ext cx="1622641" cy="2260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0370" y="685739"/>
            <a:ext cx="606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is High Visibility?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08" y="3896492"/>
            <a:ext cx="1593404" cy="2220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41" y="3896492"/>
            <a:ext cx="1593404" cy="222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42" y="1408666"/>
            <a:ext cx="1593404" cy="22200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75" y="1408668"/>
            <a:ext cx="1593404" cy="2220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08" y="1408668"/>
            <a:ext cx="1593404" cy="2220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75" y="3896494"/>
            <a:ext cx="1593404" cy="2220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42" y="3896494"/>
            <a:ext cx="1593404" cy="2220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123" y="2841951"/>
            <a:ext cx="971138" cy="971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61" y="2841951"/>
            <a:ext cx="947866" cy="9478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122" y="5358803"/>
            <a:ext cx="971138" cy="9711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51" y="5382075"/>
            <a:ext cx="947866" cy="9478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61" y="5382075"/>
            <a:ext cx="971138" cy="9711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83" y="2842540"/>
            <a:ext cx="947866" cy="9478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05" y="2841951"/>
            <a:ext cx="947866" cy="9478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095" y="5382075"/>
            <a:ext cx="947866" cy="9478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9" y="6229467"/>
            <a:ext cx="2047746" cy="7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0370" y="1344768"/>
            <a:ext cx="835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a garment to pass as high visibility there </a:t>
            </a:r>
            <a:r>
              <a:rPr lang="en-GB" b="1" dirty="0"/>
              <a:t>MUST</a:t>
            </a:r>
            <a:r>
              <a:rPr lang="en-GB" dirty="0"/>
              <a:t> be the correct amount of retro-reflective tape alongside the correct amount of high visibility background fabric.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0370" y="2320232"/>
            <a:ext cx="8357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Just because a garment may use the background fabric without tape does not make the garment high visibility, and neither does a garment using the correct tape but incorrect background fabric make it high visibility.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0370" y="3628053"/>
            <a:ext cx="42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only 3 colours of background fabric are: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685395" y="4233221"/>
            <a:ext cx="3638550" cy="114300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TextBox 5"/>
          <p:cNvSpPr txBox="1"/>
          <p:nvPr/>
        </p:nvSpPr>
        <p:spPr>
          <a:xfrm>
            <a:off x="4328867" y="4620055"/>
            <a:ext cx="144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Saturn Yellow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77622" y="5376221"/>
            <a:ext cx="145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Hi-Visibility Orange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205784" y="4481555"/>
            <a:ext cx="1389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Hi-Visibility Red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9" y="6229467"/>
            <a:ext cx="2047746" cy="7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0368" y="1624910"/>
            <a:ext cx="8415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garment using one of the 3 </a:t>
            </a:r>
            <a:r>
              <a:rPr lang="en-GB" dirty="0" smtClean="0"/>
              <a:t>colours </a:t>
            </a:r>
            <a:r>
              <a:rPr lang="en-GB" dirty="0"/>
              <a:t>(they must still pass a colour test) that also uses the correct tape must do so with certain amounts of both fabric and retro reflective tape to achieve a classification level 1-3. The amounts are: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000380"/>
              </p:ext>
            </p:extLst>
          </p:nvPr>
        </p:nvGraphicFramePr>
        <p:xfrm>
          <a:off x="4083909" y="2947761"/>
          <a:ext cx="7207985" cy="2139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871"/>
                <a:gridCol w="1208792"/>
                <a:gridCol w="1437440"/>
                <a:gridCol w="1435041"/>
                <a:gridCol w="1435841"/>
              </a:tblGrid>
              <a:tr h="70920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Classification level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Minimum background fabric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Minimum Retro-reflective tape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Min thickness of tape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</a:tr>
              <a:tr h="4697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Class 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Highest protection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0.80m</a:t>
                      </a:r>
                      <a:r>
                        <a:rPr lang="en-GB" sz="1500" baseline="300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0.20m</a:t>
                      </a:r>
                      <a:r>
                        <a:rPr lang="en-GB" sz="1500" baseline="300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50mm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</a:tr>
              <a:tr h="4697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Class 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Intermediate protection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0.50m</a:t>
                      </a:r>
                      <a:r>
                        <a:rPr lang="en-GB" sz="1500" baseline="300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0.13m</a:t>
                      </a:r>
                      <a:r>
                        <a:rPr lang="en-GB" sz="1500" baseline="300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50mm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</a:tr>
              <a:tr h="4697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Class 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Lowest Protection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0.14m</a:t>
                      </a:r>
                      <a:r>
                        <a:rPr lang="en-GB" sz="1500" baseline="300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0.10m</a:t>
                      </a:r>
                      <a:r>
                        <a:rPr lang="en-GB" sz="1500" baseline="300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50mm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42" marR="86342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9" y="6229467"/>
            <a:ext cx="2047746" cy="7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0368" y="1163591"/>
            <a:ext cx="841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of the most important rules with high visibility is </a:t>
            </a:r>
            <a:r>
              <a:rPr lang="en-GB" b="1" dirty="0">
                <a:solidFill>
                  <a:srgbClr val="FF0000"/>
                </a:solidFill>
              </a:rPr>
              <a:t>DO NOT ALTER THE GARMENT</a:t>
            </a:r>
            <a:r>
              <a:rPr lang="en-GB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0367" y="1686693"/>
            <a:ext cx="8415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Once a garment is altered, such as, shortening sleeves/legs, cutting away tape, it may no longer conform to the classification it was given or it may not even conform to the </a:t>
            </a:r>
            <a:r>
              <a:rPr lang="en-GB" dirty="0" smtClean="0"/>
              <a:t>      EN </a:t>
            </a:r>
            <a:r>
              <a:rPr lang="en-GB" dirty="0"/>
              <a:t>ISO 20471 standard anymore.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0366" y="2763793"/>
            <a:ext cx="8415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Make sure that garments are washed regularly and to the correct washing instructions otherwise it may longer conform to the standard. If a garment is permanently soiled then dispose of it in a safe and responsible manner.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0366" y="3837465"/>
            <a:ext cx="841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pictogram for high visibility is: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48" y="4534045"/>
            <a:ext cx="1484630" cy="10992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092659" y="4760512"/>
            <a:ext cx="371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number denotes the classification of high visibility.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9" y="6229467"/>
            <a:ext cx="2047746" cy="7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6F8E7F-80B1-4D28-8309-BA51EC576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" y="0"/>
            <a:ext cx="121803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8800" y="2745201"/>
            <a:ext cx="10054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RIS-3279-TOM Issue 1</a:t>
            </a:r>
          </a:p>
          <a:p>
            <a:pPr algn="ctr"/>
            <a:r>
              <a:rPr lang="en-GB" sz="2800" b="1" dirty="0" smtClean="0"/>
              <a:t>(Formerly GO/RT 3279 Issue 8)</a:t>
            </a:r>
          </a:p>
          <a:p>
            <a:pPr algn="ctr"/>
            <a:r>
              <a:rPr lang="en-GB" sz="2800" b="1" dirty="0" smtClean="0"/>
              <a:t>RIS – Rail Industry Standard</a:t>
            </a:r>
          </a:p>
          <a:p>
            <a:pPr algn="ctr"/>
            <a:r>
              <a:rPr lang="en-GB" sz="2800" b="1" dirty="0" smtClean="0"/>
              <a:t>TOM – Traffic Operations and Management standards committee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158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80367" y="1094820"/>
            <a:ext cx="8415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GO/RT 3279 </a:t>
            </a:r>
            <a:r>
              <a:rPr lang="en-GB" dirty="0"/>
              <a:t>High Visibility Clothing, issue eight, </a:t>
            </a:r>
            <a:r>
              <a:rPr lang="en-GB" dirty="0" smtClean="0"/>
              <a:t>duplicated </a:t>
            </a:r>
            <a:r>
              <a:rPr lang="en-GB" dirty="0"/>
              <a:t>common European requirements for ‘providing staff with relevant safety equipment’, in particular those set out in: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0366" y="2660896"/>
            <a:ext cx="8415069" cy="663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3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a) Common Safety Method for assessing conformity with the requirements for obtaining a railway safety authorisation (EU 1169/2010).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0365" y="4025559"/>
            <a:ext cx="8415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b) Common Safety Method for assessing conformity with the requirements for obtaining railway safety certificates (EU 1158/2010).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0364" y="5314636"/>
            <a:ext cx="8415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 is therefore formally ‘redundant’ as a National Safety Rule, and therefore also as a Railway Group Standard. As a consequence, it has been withdrawn.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9" y="6229467"/>
            <a:ext cx="2047746" cy="7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eswif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eswift" id="{E2F34FCA-977E-4CAA-BFDC-CB7EAA56FA46}" vid="{3CAA2755-1AF4-4FFB-8EC7-2F85730E77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Beeswift</Template>
  <TotalTime>238</TotalTime>
  <Words>722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Beeswift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Beeswift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Presentation</dc:title>
  <dc:subject>High Visibility &amp; Rail Spec</dc:subject>
  <dc:creator>Andrew Dent</dc:creator>
  <cp:lastModifiedBy>Andrew Dent</cp:lastModifiedBy>
  <cp:revision>32</cp:revision>
  <dcterms:created xsi:type="dcterms:W3CDTF">2017-12-11T11:42:04Z</dcterms:created>
  <dcterms:modified xsi:type="dcterms:W3CDTF">2018-02-23T14:23:01Z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