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2"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16" d="100"/>
          <a:sy n="116"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8E09B37-ED38-43F5-9479-0DD39EF52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1C04DDD3-1DBF-4F93-9B6A-E8B8A62EFC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EF233EF1-1C18-4981-AC1C-A0F69527EACC}"/>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03D17655-F2EB-4A34-B6C9-B1F5329343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D566341-ECB9-447A-8281-14725E085CFB}"/>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26308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E9B19B-810B-47D1-BD26-6FB2CF8494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AC2261C-80DB-427E-A963-5BF632C9A1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C6C93F6-C2DA-497A-9660-952D7BA3FD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2159ED0-A027-42B5-A2E3-3C9BDF0E615E}"/>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 xmlns:a16="http://schemas.microsoft.com/office/drawing/2014/main" id="{F04F50E2-EB15-45D6-B996-23A2B7679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DEE1612-839D-45C7-9ECD-A023ED301359}"/>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69538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86798F-C41F-4062-AFD4-7B161FDF18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CDE7793-6EAF-47B4-8C69-7E42C47F6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1C59751-32E4-4DDF-B388-B92ED93710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BBEB5FBF-49D1-4F92-9B77-38F5D7972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2BB2866-C70D-4E96-82B8-393C6D7041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E71F882-8BA9-4A1B-BE63-63E9F4C28C7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8" name="Footer Placeholder 7">
            <a:extLst>
              <a:ext uri="{FF2B5EF4-FFF2-40B4-BE49-F238E27FC236}">
                <a16:creationId xmlns="" xmlns:a16="http://schemas.microsoft.com/office/drawing/2014/main" id="{0EA1161E-0E09-4875-8D1C-823A810940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15E7F5AB-2386-402B-A2AE-2AB4E8122545}"/>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70563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F148BD-E3DA-43FC-AF68-91F96F9E2E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A4A601C-9FD4-4EA0-BB9F-C928B274DA31}"/>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F0A7F273-BF19-421B-B427-9EB02EDEA4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082BC6FA-FA0F-4DA7-9816-DDCB09F416D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860829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958A968-61A6-4F27-B155-F6EDE22F78B9}"/>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3" name="Footer Placeholder 2">
            <a:extLst>
              <a:ext uri="{FF2B5EF4-FFF2-40B4-BE49-F238E27FC236}">
                <a16:creationId xmlns="" xmlns:a16="http://schemas.microsoft.com/office/drawing/2014/main" id="{AC7B0241-777B-4914-A1B6-D936F96F22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D709C897-D636-4550-BD63-82591F6AC181}"/>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33352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778BE5-F3B6-49C8-A5DA-99DF80FB6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DA4CDDA-8C27-43C8-8A80-FF8C44A0F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666496A-B8A3-498A-AC9E-C4DE7017B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CDDBB58-3C2E-47E7-BF10-0EAB49E8156F}"/>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 xmlns:a16="http://schemas.microsoft.com/office/drawing/2014/main" id="{CC287DEB-1CD6-4653-9D83-5556082605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7B160DB-B2DA-4264-B817-853528ACD96F}"/>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95779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F549A3-4DB6-4ED9-A3BE-4EADD5B62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AC544D8-EAD8-465D-BBE4-F4D8F2AA7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 xmlns:a16="http://schemas.microsoft.com/office/drawing/2014/main" id="{8F51D356-2EC5-48D6-BBEB-C97CBD331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785C401-92FC-448D-91BC-E1C4B437BEA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 xmlns:a16="http://schemas.microsoft.com/office/drawing/2014/main" id="{5E19C65B-24FC-449D-B96C-CA268773A7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7785E06-5418-43A9-90B6-4EED5456FA22}"/>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13035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265BE8-4287-451C-A50D-5F91A0B5CC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7F57EA1-5C74-4637-A1D6-FF9C81B356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C845E56-4A12-4796-9F78-2335315CD4BE}"/>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2CF6A9FD-6959-4E03-84B5-D854C479F6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3D50564-D5BB-4DD6-9D8C-05375024CA1E}"/>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11255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DEC368-F248-47DA-8253-64DBBAA61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8AF3F4B-C6BE-48B7-82D9-3D5C533DC6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349ABB8-B6AD-47DA-BFA9-12462BF0DB60}"/>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937B9912-8464-4771-A2A1-756BF857C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6C55437-AF38-471D-8F38-E820460C0E2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426300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6E79FAA-2E35-4D03-BD63-3236E1167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E9FC25E4-145E-4119-B782-1F327F876A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BD188496-8BAE-4D6D-B349-4856DC50DD36}"/>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9E2F34E1-80D3-44BB-9C06-23650C57F6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820177C3-B664-4353-8C4E-13FBC1D2BE2C}"/>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43332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5B02C1C-A54C-45CE-A1C2-EBBD892B9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336C395D-9467-4BC0-8214-2FACD84084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3E01D5F5-638A-401E-91C9-67206977F424}"/>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E5868CCD-1F64-453F-8EBC-307A318BA8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B039FBC7-C15F-4D8F-BC7E-16319511AE87}"/>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69954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AFC0C6C-6740-4755-A35A-C3F8A1A25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8749C099-EC4E-4190-8E10-123D15388D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4235834-DB39-40E3-8E2C-C93559D4A133}"/>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4DF44385-5D0B-489E-9031-B5C5394624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EE7DD0D-0B62-4BD7-A6C5-2634BB4E1284}"/>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82615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E910C44-7FC2-4E82-AF87-2444A1150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0400EA01-36C9-4C29-8E55-79C3C8A108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1C085C7-9630-4D42-8918-7F7AAFB7CE7A}"/>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6F4D49C0-2F4C-406F-8A7E-2FEAC9F5F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FA090C6B-04C5-438F-AC0C-A84BDD19E177}"/>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16840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ED3E1EC-EB0D-4B6E-8B8B-58AF504B1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8EF44462-ECA5-46AC-8EFC-DAF17D1275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BF65FDE-E5C6-4BF4-BADB-18B1ED851EFA}"/>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0796AC95-E367-499C-8B5C-6F03A020F6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9D110775-09C5-435A-A67C-C91920CE3BCC}"/>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52922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216DA48-4199-4280-B438-00FE3DAB2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6176" cy="6858000"/>
          </a:xfrm>
          <a:prstGeom prst="rect">
            <a:avLst/>
          </a:prstGeom>
        </p:spPr>
      </p:pic>
      <p:sp>
        <p:nvSpPr>
          <p:cNvPr id="2" name="Title 1">
            <a:extLst>
              <a:ext uri="{FF2B5EF4-FFF2-40B4-BE49-F238E27FC236}">
                <a16:creationId xmlns="" xmlns:a16="http://schemas.microsoft.com/office/drawing/2014/main" id="{78E24C11-3718-4052-AD63-1E8FC5E10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CD898EB4-4709-46DA-8AF6-AE0D83D34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902BB4-1F48-4BEF-9998-BB719962383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1B08B8A5-B727-4931-8D6D-41B457169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BEFF1E7-B18E-472A-9D3B-765D0285085D}"/>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07196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14C8C4-7B42-448E-9D64-CEDD8B1E65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EC4A08B-DADC-4611-971E-283C0A6658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85984DB-D515-4D1E-9EFB-7FCE47D99781}"/>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D6427CA3-225E-4CC2-B267-F9FA8CED3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004D948-B09C-4A33-87EE-CEE4AB862926}"/>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329445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AD81BB-F502-46D1-A816-597CD1491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3A6D262-D402-468A-B574-398BABEF0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915755F-D1E7-43E1-935B-C6642E322DA2}"/>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60AD014E-D265-40EC-BA67-2B6C73012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597A7B5-756F-44F1-AF77-6876CAD9D9F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90300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27817A7-32D5-45C8-8F93-3AFB2B0B1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022C68C-E132-4137-82D8-DD985A168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4307A82-C35F-44A1-BFF6-501887ECC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14F2EDBF-0ADC-4871-937C-2C79C2C9D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987D4F91-AD70-4199-94CF-7F39354B5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EDF20-2281-431F-B56B-5A16BC4C9C05}" type="slidenum">
              <a:rPr lang="en-GB" smtClean="0"/>
              <a:t>‹#›</a:t>
            </a:fld>
            <a:endParaRPr lang="en-GB"/>
          </a:p>
        </p:txBody>
      </p:sp>
    </p:spTree>
    <p:extLst>
      <p:ext uri="{BB962C8B-B14F-4D97-AF65-F5344CB8AC3E}">
        <p14:creationId xmlns:p14="http://schemas.microsoft.com/office/powerpoint/2010/main" val="38562605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76" r:id="rId4"/>
    <p:sldLayoutId id="2147483675" r:id="rId5"/>
    <p:sldLayoutId id="2147483674"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eeswift.co.uk/"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26F8E7F-80B1-4D28-8309-BA51EC576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extBox 1"/>
          <p:cNvSpPr txBox="1"/>
          <p:nvPr/>
        </p:nvSpPr>
        <p:spPr>
          <a:xfrm>
            <a:off x="2351788" y="2992337"/>
            <a:ext cx="7714849" cy="1446550"/>
          </a:xfrm>
          <a:prstGeom prst="rect">
            <a:avLst/>
          </a:prstGeom>
          <a:noFill/>
        </p:spPr>
        <p:txBody>
          <a:bodyPr wrap="square" rtlCol="0">
            <a:spAutoFit/>
          </a:bodyPr>
          <a:lstStyle/>
          <a:p>
            <a:pPr algn="ctr"/>
            <a:r>
              <a:rPr lang="en-GB" sz="4400" b="1" dirty="0" smtClean="0"/>
              <a:t>Protection against rain – EN 343</a:t>
            </a:r>
          </a:p>
          <a:p>
            <a:pPr algn="ctr"/>
            <a:r>
              <a:rPr lang="en-GB" sz="4400" b="1" dirty="0" err="1" smtClean="0"/>
              <a:t>Freezerwear</a:t>
            </a:r>
            <a:r>
              <a:rPr lang="en-GB" sz="4400" b="1" dirty="0" smtClean="0"/>
              <a:t> – EN 342</a:t>
            </a:r>
            <a:endParaRPr lang="en-GB" sz="4400" b="1" dirty="0"/>
          </a:p>
        </p:txBody>
      </p:sp>
    </p:spTree>
    <p:extLst>
      <p:ext uri="{BB962C8B-B14F-4D97-AF65-F5344CB8AC3E}">
        <p14:creationId xmlns:p14="http://schemas.microsoft.com/office/powerpoint/2010/main" val="972648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8909" y="1373840"/>
            <a:ext cx="8280669" cy="923330"/>
          </a:xfrm>
          <a:prstGeom prst="rect">
            <a:avLst/>
          </a:prstGeom>
          <a:noFill/>
          <a:ln cap="flat">
            <a:noFill/>
          </a:ln>
        </p:spPr>
        <p:txBody>
          <a:bodyPr vert="horz" wrap="square" lIns="91440" tIns="45720" rIns="91440" bIns="45720" anchor="t" anchorCtr="0" compatLnSpc="1">
            <a:spAutoFit/>
          </a:bodyPr>
          <a:lstStyle/>
          <a:p>
            <a:pPr fontAlgn="auto"/>
            <a:r>
              <a:rPr lang="en-GB" dirty="0"/>
              <a:t>Protective clothing is certified to the EN343 standard to withstand precipitation, fog and ground humidity and is tested accordingly. It also accounts for the breathability of the garment in such conditions. </a:t>
            </a:r>
          </a:p>
        </p:txBody>
      </p:sp>
      <p:sp>
        <p:nvSpPr>
          <p:cNvPr id="7" name="TextBox 6"/>
          <p:cNvSpPr txBox="1"/>
          <p:nvPr/>
        </p:nvSpPr>
        <p:spPr>
          <a:xfrm>
            <a:off x="3480370" y="685739"/>
            <a:ext cx="6479176" cy="523220"/>
          </a:xfrm>
          <a:prstGeom prst="rect">
            <a:avLst/>
          </a:prstGeom>
          <a:noFill/>
        </p:spPr>
        <p:txBody>
          <a:bodyPr wrap="square" rtlCol="0">
            <a:spAutoFit/>
          </a:bodyPr>
          <a:lstStyle/>
          <a:p>
            <a:r>
              <a:rPr lang="en-GB" sz="2800" b="1" dirty="0" smtClean="0"/>
              <a:t>EN 343– Protection against rain</a:t>
            </a:r>
            <a:endParaRPr lang="en-GB" sz="2800" b="1" dirty="0"/>
          </a:p>
        </p:txBody>
      </p:sp>
      <p:sp>
        <p:nvSpPr>
          <p:cNvPr id="10" name="TextBox 9"/>
          <p:cNvSpPr txBox="1"/>
          <p:nvPr/>
        </p:nvSpPr>
        <p:spPr>
          <a:xfrm>
            <a:off x="3478908" y="2656284"/>
            <a:ext cx="8280669" cy="369332"/>
          </a:xfrm>
          <a:prstGeom prst="rect">
            <a:avLst/>
          </a:prstGeom>
          <a:noFill/>
          <a:ln cap="flat">
            <a:noFill/>
          </a:ln>
        </p:spPr>
        <p:txBody>
          <a:bodyPr vert="horz" wrap="square" lIns="91440" tIns="45720" rIns="91440" bIns="45720" anchor="t" anchorCtr="0" compatLnSpc="1">
            <a:spAutoFit/>
          </a:bodyPr>
          <a:lstStyle/>
          <a:p>
            <a:pPr fontAlgn="auto"/>
            <a:r>
              <a:rPr lang="en-GB" dirty="0"/>
              <a:t>On the label the EN 343 pictogram will be followed by two numbers. For example, </a:t>
            </a:r>
          </a:p>
        </p:txBody>
      </p:sp>
      <p:sp>
        <p:nvSpPr>
          <p:cNvPr id="11" name="TextBox 10"/>
          <p:cNvSpPr txBox="1"/>
          <p:nvPr/>
        </p:nvSpPr>
        <p:spPr>
          <a:xfrm>
            <a:off x="3478905" y="5211604"/>
            <a:ext cx="8280669" cy="646331"/>
          </a:xfrm>
          <a:prstGeom prst="rect">
            <a:avLst/>
          </a:prstGeom>
          <a:noFill/>
          <a:ln cap="flat">
            <a:noFill/>
          </a:ln>
        </p:spPr>
        <p:txBody>
          <a:bodyPr vert="horz" wrap="square" lIns="91440" tIns="45720" rIns="91440" bIns="45720" anchor="t" anchorCtr="0" compatLnSpc="1">
            <a:spAutoFit/>
          </a:bodyPr>
          <a:lstStyle/>
          <a:p>
            <a:pPr fontAlgn="auto"/>
            <a:r>
              <a:rPr lang="en-GB" dirty="0"/>
              <a:t>The top digit denotes its water penetration resistance, whilst the bottom digit denotes its breathability. </a:t>
            </a:r>
          </a:p>
        </p:txBody>
      </p:sp>
      <p:pic>
        <p:nvPicPr>
          <p:cNvPr id="13" name="Picture 12"/>
          <p:cNvPicPr/>
          <p:nvPr/>
        </p:nvPicPr>
        <p:blipFill>
          <a:blip r:embed="rId2"/>
          <a:stretch>
            <a:fillRect/>
          </a:stretch>
        </p:blipFill>
        <p:spPr>
          <a:xfrm>
            <a:off x="6580698" y="3534311"/>
            <a:ext cx="2077085" cy="1328420"/>
          </a:xfrm>
          <a:prstGeom prst="rect">
            <a:avLst/>
          </a:prstGeom>
          <a:noFill/>
          <a:ln>
            <a:noFill/>
            <a:prstDash/>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57" y="6033975"/>
            <a:ext cx="2204266" cy="8240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57" y="5126481"/>
            <a:ext cx="2184341" cy="816576"/>
          </a:xfrm>
          <a:prstGeom prst="rect">
            <a:avLst/>
          </a:prstGeom>
        </p:spPr>
      </p:pic>
    </p:spTree>
    <p:extLst>
      <p:ext uri="{BB962C8B-B14F-4D97-AF65-F5344CB8AC3E}">
        <p14:creationId xmlns:p14="http://schemas.microsoft.com/office/powerpoint/2010/main" val="36232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8909" y="1373840"/>
            <a:ext cx="8280669" cy="369332"/>
          </a:xfrm>
          <a:prstGeom prst="rect">
            <a:avLst/>
          </a:prstGeom>
          <a:noFill/>
          <a:ln cap="flat">
            <a:noFill/>
          </a:ln>
        </p:spPr>
        <p:txBody>
          <a:bodyPr vert="horz" wrap="square" lIns="91440" tIns="45720" rIns="91440" bIns="45720" anchor="t" anchorCtr="0" compatLnSpc="1">
            <a:spAutoFit/>
          </a:bodyPr>
          <a:lstStyle/>
          <a:p>
            <a:pPr fontAlgn="auto"/>
            <a:r>
              <a:rPr lang="en-GB" dirty="0"/>
              <a:t>EN343 Resistance to Water Penetration is split into 3 levels: </a:t>
            </a:r>
          </a:p>
        </p:txBody>
      </p:sp>
      <p:sp>
        <p:nvSpPr>
          <p:cNvPr id="7" name="TextBox 6"/>
          <p:cNvSpPr txBox="1"/>
          <p:nvPr/>
        </p:nvSpPr>
        <p:spPr>
          <a:xfrm>
            <a:off x="3480370" y="685739"/>
            <a:ext cx="6479176" cy="523220"/>
          </a:xfrm>
          <a:prstGeom prst="rect">
            <a:avLst/>
          </a:prstGeom>
          <a:noFill/>
        </p:spPr>
        <p:txBody>
          <a:bodyPr wrap="square" rtlCol="0">
            <a:spAutoFit/>
          </a:bodyPr>
          <a:lstStyle/>
          <a:p>
            <a:r>
              <a:rPr lang="en-GB" sz="2800" b="1" dirty="0" smtClean="0"/>
              <a:t>EN 343– Protection against rain</a:t>
            </a:r>
            <a:endParaRPr lang="en-GB" sz="2800" b="1" dirty="0"/>
          </a:p>
        </p:txBody>
      </p:sp>
      <p:sp>
        <p:nvSpPr>
          <p:cNvPr id="8" name="TextBox 7"/>
          <p:cNvSpPr txBox="1"/>
          <p:nvPr/>
        </p:nvSpPr>
        <p:spPr>
          <a:xfrm>
            <a:off x="4706348" y="1723387"/>
            <a:ext cx="6118172" cy="923330"/>
          </a:xfrm>
          <a:prstGeom prst="rect">
            <a:avLst/>
          </a:prstGeom>
          <a:noFill/>
          <a:ln cap="flat">
            <a:noFill/>
          </a:ln>
        </p:spPr>
        <p:txBody>
          <a:bodyPr vert="horz" wrap="square" lIns="91440" tIns="45720" rIns="91440" bIns="45720" anchor="t" anchorCtr="0" compatLnSpc="1">
            <a:spAutoFit/>
          </a:bodyPr>
          <a:lstStyle/>
          <a:p>
            <a:pPr marL="285750" indent="-285750">
              <a:buFont typeface="Wingdings" panose="05000000000000000000" pitchFamily="2" charset="2"/>
              <a:buChar char="v"/>
            </a:pPr>
            <a:r>
              <a:rPr lang="en-GB" dirty="0" smtClean="0"/>
              <a:t>Class </a:t>
            </a:r>
            <a:r>
              <a:rPr lang="en-GB" dirty="0"/>
              <a:t>3 affords the highest level of foul weather </a:t>
            </a:r>
            <a:r>
              <a:rPr lang="en-GB" dirty="0" smtClean="0"/>
              <a:t>protection</a:t>
            </a:r>
            <a:endParaRPr lang="en-GB" dirty="0"/>
          </a:p>
          <a:p>
            <a:pPr marL="285750" indent="-285750">
              <a:buFont typeface="Wingdings" panose="05000000000000000000" pitchFamily="2" charset="2"/>
              <a:buChar char="v"/>
            </a:pPr>
            <a:r>
              <a:rPr lang="en-GB" dirty="0" smtClean="0"/>
              <a:t>Class </a:t>
            </a:r>
            <a:r>
              <a:rPr lang="en-GB" dirty="0"/>
              <a:t>2 provides an intermediate foul weather </a:t>
            </a:r>
            <a:r>
              <a:rPr lang="en-GB" dirty="0" smtClean="0"/>
              <a:t>protection</a:t>
            </a:r>
            <a:endParaRPr lang="en-GB" dirty="0"/>
          </a:p>
          <a:p>
            <a:pPr marL="285750" indent="-285750">
              <a:buFont typeface="Wingdings" panose="05000000000000000000" pitchFamily="2" charset="2"/>
              <a:buChar char="v"/>
            </a:pPr>
            <a:r>
              <a:rPr lang="en-GB" dirty="0" smtClean="0"/>
              <a:t>Class </a:t>
            </a:r>
            <a:r>
              <a:rPr lang="en-GB" dirty="0"/>
              <a:t>1 provides the </a:t>
            </a:r>
            <a:r>
              <a:rPr lang="en-GB" dirty="0" smtClean="0"/>
              <a:t>entry </a:t>
            </a:r>
            <a:r>
              <a:rPr lang="en-GB" dirty="0"/>
              <a:t>level of foul weather </a:t>
            </a:r>
            <a:r>
              <a:rPr lang="en-GB" dirty="0" smtClean="0"/>
              <a:t>protection</a:t>
            </a:r>
            <a:endParaRPr lang="en-GB" dirty="0"/>
          </a:p>
        </p:txBody>
      </p:sp>
      <p:sp>
        <p:nvSpPr>
          <p:cNvPr id="9" name="TextBox 8"/>
          <p:cNvSpPr txBox="1"/>
          <p:nvPr/>
        </p:nvSpPr>
        <p:spPr>
          <a:xfrm>
            <a:off x="3478909" y="2811598"/>
            <a:ext cx="8280669" cy="369332"/>
          </a:xfrm>
          <a:prstGeom prst="rect">
            <a:avLst/>
          </a:prstGeom>
          <a:noFill/>
          <a:ln cap="flat">
            <a:noFill/>
          </a:ln>
        </p:spPr>
        <p:txBody>
          <a:bodyPr vert="horz" wrap="square" lIns="91440" tIns="45720" rIns="91440" bIns="45720" anchor="t" anchorCtr="0" compatLnSpc="1">
            <a:spAutoFit/>
          </a:bodyPr>
          <a:lstStyle/>
          <a:p>
            <a:pPr fontAlgn="auto"/>
            <a:r>
              <a:rPr lang="en-GB" dirty="0"/>
              <a:t>EN343 Breathability is also split into 3 levels: </a:t>
            </a:r>
          </a:p>
        </p:txBody>
      </p:sp>
      <p:sp>
        <p:nvSpPr>
          <p:cNvPr id="12" name="TextBox 11"/>
          <p:cNvSpPr txBox="1"/>
          <p:nvPr/>
        </p:nvSpPr>
        <p:spPr>
          <a:xfrm>
            <a:off x="4706348" y="3161145"/>
            <a:ext cx="6118172" cy="923330"/>
          </a:xfrm>
          <a:prstGeom prst="rect">
            <a:avLst/>
          </a:prstGeom>
          <a:noFill/>
          <a:ln cap="flat">
            <a:noFill/>
          </a:ln>
        </p:spPr>
        <p:txBody>
          <a:bodyPr vert="horz" wrap="square" lIns="91440" tIns="45720" rIns="91440" bIns="45720" anchor="t" anchorCtr="0" compatLnSpc="1">
            <a:spAutoFit/>
          </a:bodyPr>
          <a:lstStyle/>
          <a:p>
            <a:pPr marL="285750" indent="-285750">
              <a:buFont typeface="Wingdings" panose="05000000000000000000" pitchFamily="2" charset="2"/>
              <a:buChar char="v"/>
            </a:pPr>
            <a:r>
              <a:rPr lang="en-GB" dirty="0"/>
              <a:t>Class 3 affords the highest level of </a:t>
            </a:r>
            <a:r>
              <a:rPr lang="en-GB" dirty="0" smtClean="0"/>
              <a:t>breathability</a:t>
            </a:r>
          </a:p>
          <a:p>
            <a:pPr marL="285750" indent="-285750">
              <a:buFont typeface="Wingdings" panose="05000000000000000000" pitchFamily="2" charset="2"/>
              <a:buChar char="v"/>
            </a:pPr>
            <a:r>
              <a:rPr lang="en-GB" dirty="0"/>
              <a:t>Class 2 provides an intermediate level of </a:t>
            </a:r>
            <a:r>
              <a:rPr lang="en-GB" dirty="0" smtClean="0"/>
              <a:t>breathability</a:t>
            </a:r>
          </a:p>
          <a:p>
            <a:pPr marL="285750" indent="-285750">
              <a:buFont typeface="Wingdings" panose="05000000000000000000" pitchFamily="2" charset="2"/>
              <a:buChar char="v"/>
            </a:pPr>
            <a:r>
              <a:rPr lang="en-GB" dirty="0"/>
              <a:t>Class 1 is not classified as breathable under the standard</a:t>
            </a:r>
          </a:p>
        </p:txBody>
      </p:sp>
      <p:sp>
        <p:nvSpPr>
          <p:cNvPr id="14" name="TextBox 13"/>
          <p:cNvSpPr txBox="1"/>
          <p:nvPr/>
        </p:nvSpPr>
        <p:spPr>
          <a:xfrm>
            <a:off x="3478909" y="4162348"/>
            <a:ext cx="8280669" cy="646331"/>
          </a:xfrm>
          <a:prstGeom prst="rect">
            <a:avLst/>
          </a:prstGeom>
          <a:noFill/>
          <a:ln cap="flat">
            <a:noFill/>
          </a:ln>
        </p:spPr>
        <p:txBody>
          <a:bodyPr vert="horz" wrap="square" lIns="91440" tIns="45720" rIns="91440" bIns="45720" anchor="t" anchorCtr="0" compatLnSpc="1">
            <a:spAutoFit/>
          </a:bodyPr>
          <a:lstStyle/>
          <a:p>
            <a:pPr fontAlgn="auto"/>
            <a:r>
              <a:rPr lang="en-GB" dirty="0"/>
              <a:t>Please note EN343 certified garments will protect the wearer against these conditions provided that: </a:t>
            </a:r>
          </a:p>
        </p:txBody>
      </p:sp>
      <p:sp>
        <p:nvSpPr>
          <p:cNvPr id="2" name="Rectangle 1"/>
          <p:cNvSpPr/>
          <p:nvPr/>
        </p:nvSpPr>
        <p:spPr>
          <a:xfrm>
            <a:off x="4706348" y="4808679"/>
            <a:ext cx="6565555" cy="1323439"/>
          </a:xfrm>
          <a:prstGeom prst="rect">
            <a:avLst/>
          </a:prstGeom>
        </p:spPr>
        <p:txBody>
          <a:bodyPr wrap="square">
            <a:spAutoFit/>
          </a:bodyPr>
          <a:lstStyle/>
          <a:p>
            <a:pPr marL="285750" indent="-285750">
              <a:spcAft>
                <a:spcPts val="0"/>
              </a:spcAft>
              <a:buFont typeface="Wingdings" panose="05000000000000000000" pitchFamily="2" charset="2"/>
              <a:buChar char="v"/>
            </a:pPr>
            <a:r>
              <a:rPr lang="en-GB" sz="1600" dirty="0" smtClean="0">
                <a:latin typeface="Myriad Pro" panose="020B0503030403020204" pitchFamily="34" charset="0"/>
                <a:ea typeface="Calibri" panose="020F0502020204030204" pitchFamily="34" charset="0"/>
                <a:cs typeface="Times New Roman" panose="02020603050405020304" pitchFamily="18" charset="0"/>
              </a:rPr>
              <a:t>The </a:t>
            </a:r>
            <a:r>
              <a:rPr lang="en-GB" sz="1600" dirty="0">
                <a:latin typeface="Myriad Pro" panose="020B0503030403020204" pitchFamily="34" charset="0"/>
                <a:ea typeface="Calibri" panose="020F0502020204030204" pitchFamily="34" charset="0"/>
                <a:cs typeface="Times New Roman" panose="02020603050405020304" pitchFamily="18" charset="0"/>
              </a:rPr>
              <a:t>garment is fully closed before use to ensure maximum protection.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Wingdings" panose="05000000000000000000" pitchFamily="2" charset="2"/>
              <a:buChar char="v"/>
            </a:pPr>
            <a:r>
              <a:rPr lang="en-GB" sz="1600" dirty="0" smtClean="0">
                <a:latin typeface="Myriad Pro" panose="020B0503030403020204" pitchFamily="34" charset="0"/>
                <a:ea typeface="Calibri" panose="020F0502020204030204" pitchFamily="34" charset="0"/>
                <a:cs typeface="Times New Roman" panose="02020603050405020304" pitchFamily="18" charset="0"/>
              </a:rPr>
              <a:t>The </a:t>
            </a:r>
            <a:r>
              <a:rPr lang="en-GB" sz="1600" dirty="0">
                <a:latin typeface="Myriad Pro" panose="020B0503030403020204" pitchFamily="34" charset="0"/>
                <a:ea typeface="Calibri" panose="020F0502020204030204" pitchFamily="34" charset="0"/>
                <a:cs typeface="Times New Roman" panose="02020603050405020304" pitchFamily="18" charset="0"/>
              </a:rPr>
              <a:t>fabric is clean. (If it is dirty its performance may be impaired)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Wingdings" panose="05000000000000000000" pitchFamily="2" charset="2"/>
              <a:buChar char="v"/>
            </a:pPr>
            <a:r>
              <a:rPr lang="en-GB" sz="1600" dirty="0" smtClean="0">
                <a:latin typeface="Myriad Pro" panose="020B0503030403020204" pitchFamily="34" charset="0"/>
                <a:ea typeface="Calibri" panose="020F0502020204030204" pitchFamily="34" charset="0"/>
                <a:cs typeface="Times New Roman" panose="02020603050405020304" pitchFamily="18" charset="0"/>
              </a:rPr>
              <a:t>The </a:t>
            </a:r>
            <a:r>
              <a:rPr lang="en-GB" sz="1600" dirty="0">
                <a:latin typeface="Myriad Pro" panose="020B0503030403020204" pitchFamily="34" charset="0"/>
                <a:ea typeface="Calibri" panose="020F0502020204030204" pitchFamily="34" charset="0"/>
                <a:cs typeface="Times New Roman" panose="02020603050405020304" pitchFamily="18" charset="0"/>
              </a:rPr>
              <a:t>protective clothing is stored in a dry and well-ventilated space.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Wingdings" panose="05000000000000000000" pitchFamily="2" charset="2"/>
              <a:buChar char="v"/>
            </a:pPr>
            <a:r>
              <a:rPr lang="en-GB" sz="1600" dirty="0" smtClean="0">
                <a:latin typeface="Myriad Pro" panose="020B0503030403020204" pitchFamily="34" charset="0"/>
                <a:ea typeface="Calibri" panose="020F0502020204030204" pitchFamily="34" charset="0"/>
                <a:cs typeface="Times New Roman" panose="02020603050405020304" pitchFamily="18" charset="0"/>
              </a:rPr>
              <a:t>The </a:t>
            </a:r>
            <a:r>
              <a:rPr lang="en-GB" sz="1600" dirty="0">
                <a:latin typeface="Myriad Pro" panose="020B0503030403020204" pitchFamily="34" charset="0"/>
                <a:ea typeface="Calibri" panose="020F0502020204030204" pitchFamily="34" charset="0"/>
                <a:cs typeface="Times New Roman" panose="02020603050405020304" pitchFamily="18" charset="0"/>
              </a:rPr>
              <a:t>garment is cared for according to the washing instructions to ensure maximum protective performance.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57" y="6033975"/>
            <a:ext cx="2204266" cy="82402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57" y="5126481"/>
            <a:ext cx="2184341" cy="816576"/>
          </a:xfrm>
          <a:prstGeom prst="rect">
            <a:avLst/>
          </a:prstGeom>
        </p:spPr>
      </p:pic>
    </p:spTree>
    <p:extLst>
      <p:ext uri="{BB962C8B-B14F-4D97-AF65-F5344CB8AC3E}">
        <p14:creationId xmlns:p14="http://schemas.microsoft.com/office/powerpoint/2010/main" val="142515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8909" y="1398553"/>
            <a:ext cx="8280669" cy="3693319"/>
          </a:xfrm>
          <a:prstGeom prst="rect">
            <a:avLst/>
          </a:prstGeom>
          <a:noFill/>
          <a:ln cap="flat">
            <a:noFill/>
          </a:ln>
        </p:spPr>
        <p:txBody>
          <a:bodyPr vert="horz" wrap="square" lIns="91440" tIns="45720" rIns="91440" bIns="45720" anchor="t" anchorCtr="0" compatLnSpc="1">
            <a:spAutoFit/>
          </a:bodyPr>
          <a:lstStyle/>
          <a:p>
            <a:r>
              <a:rPr lang="en-GB" dirty="0"/>
              <a:t>This standard specifies requirements and test methods for performance of clothing ensembles (i.e. two piece suits or coveralls) and of single garments for protection against cold environments. Cold environments are characterised by the combination of humidity and wind at air temperature below -5°C. The measured properties and their subsequent classification are intended to ensure an adequate protection level under different user conditions. Protective clothing, designed to be worn at sub-zero temperatures, must not only effect a sufficiently high thermal insulation, largely independent of the outer wind speed, but they must also be breathable, enabling a good evaporation of sweat from the body. Without the latter the garment layers next to the body get moist or wet by sweat condensation, losing completely their thermal insulation and leading to hypothermia. According to these demands the standard EN 342 defines 3 criteria to ensure the physiological function of protective clothing against cold:</a:t>
            </a:r>
          </a:p>
        </p:txBody>
      </p:sp>
      <p:sp>
        <p:nvSpPr>
          <p:cNvPr id="7" name="TextBox 6"/>
          <p:cNvSpPr txBox="1"/>
          <p:nvPr/>
        </p:nvSpPr>
        <p:spPr>
          <a:xfrm>
            <a:off x="3480370" y="380938"/>
            <a:ext cx="8279208" cy="954107"/>
          </a:xfrm>
          <a:prstGeom prst="rect">
            <a:avLst/>
          </a:prstGeom>
          <a:noFill/>
        </p:spPr>
        <p:txBody>
          <a:bodyPr wrap="square" rtlCol="0">
            <a:spAutoFit/>
          </a:bodyPr>
          <a:lstStyle/>
          <a:p>
            <a:r>
              <a:rPr lang="en-GB" sz="2800" b="1" dirty="0" smtClean="0"/>
              <a:t>EN 342– </a:t>
            </a:r>
            <a:r>
              <a:rPr lang="en-GB" sz="2800" b="1" dirty="0"/>
              <a:t>Ensembles and garments for protection against cold.</a:t>
            </a:r>
          </a:p>
        </p:txBody>
      </p:sp>
      <p:pic>
        <p:nvPicPr>
          <p:cNvPr id="10" name="Picture 9"/>
          <p:cNvPicPr/>
          <p:nvPr/>
        </p:nvPicPr>
        <p:blipFill>
          <a:blip r:embed="rId2"/>
          <a:stretch>
            <a:fillRect/>
          </a:stretch>
        </p:blipFill>
        <p:spPr>
          <a:xfrm>
            <a:off x="6569270" y="5091872"/>
            <a:ext cx="2099945" cy="1214120"/>
          </a:xfrm>
          <a:prstGeom prst="rect">
            <a:avLst/>
          </a:prstGeom>
          <a:noFill/>
          <a:ln>
            <a:noFill/>
            <a:prstDash/>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57" y="6033975"/>
            <a:ext cx="2204266" cy="824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57" y="5126481"/>
            <a:ext cx="2184341" cy="816576"/>
          </a:xfrm>
          <a:prstGeom prst="rect">
            <a:avLst/>
          </a:prstGeom>
        </p:spPr>
      </p:pic>
    </p:spTree>
    <p:extLst>
      <p:ext uri="{BB962C8B-B14F-4D97-AF65-F5344CB8AC3E}">
        <p14:creationId xmlns:p14="http://schemas.microsoft.com/office/powerpoint/2010/main" val="358061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8909" y="1579789"/>
            <a:ext cx="8280669" cy="1477328"/>
          </a:xfrm>
          <a:prstGeom prst="rect">
            <a:avLst/>
          </a:prstGeom>
          <a:noFill/>
          <a:ln cap="flat">
            <a:noFill/>
          </a:ln>
        </p:spPr>
        <p:txBody>
          <a:bodyPr vert="horz" wrap="square" lIns="91440" tIns="45720" rIns="91440" bIns="45720" anchor="t" anchorCtr="0" compatLnSpc="1">
            <a:spAutoFit/>
          </a:bodyPr>
          <a:lstStyle/>
          <a:p>
            <a:pPr lvl="0" fontAlgn="auto"/>
            <a:r>
              <a:rPr lang="en-GB" dirty="0"/>
              <a:t>Thermal insulation (</a:t>
            </a:r>
            <a:r>
              <a:rPr lang="en-GB" dirty="0" err="1"/>
              <a:t>Icle</a:t>
            </a:r>
            <a:r>
              <a:rPr lang="en-GB" dirty="0"/>
              <a:t> and Icler). Insulation is the most important property and it is measured by using a full-sized thermal manikin with the ensemble or garment and accompanying reference clothing in order to account for the effect of layers, fit, drape, coverage and shape. It should be recognised that ensemble and garments in frequent use may lose significant insulation capacity due to laundering and wear.</a:t>
            </a:r>
          </a:p>
        </p:txBody>
      </p:sp>
      <p:sp>
        <p:nvSpPr>
          <p:cNvPr id="7" name="TextBox 6"/>
          <p:cNvSpPr txBox="1"/>
          <p:nvPr/>
        </p:nvSpPr>
        <p:spPr>
          <a:xfrm>
            <a:off x="3480370" y="380938"/>
            <a:ext cx="8279208" cy="954107"/>
          </a:xfrm>
          <a:prstGeom prst="rect">
            <a:avLst/>
          </a:prstGeom>
          <a:noFill/>
        </p:spPr>
        <p:txBody>
          <a:bodyPr wrap="square" rtlCol="0">
            <a:spAutoFit/>
          </a:bodyPr>
          <a:lstStyle/>
          <a:p>
            <a:r>
              <a:rPr lang="en-GB" sz="2800" b="1" dirty="0" smtClean="0"/>
              <a:t>EN 342– </a:t>
            </a:r>
            <a:r>
              <a:rPr lang="en-GB" sz="2800" b="1" dirty="0"/>
              <a:t>Ensembles and garments for protection against cold.</a:t>
            </a:r>
          </a:p>
        </p:txBody>
      </p:sp>
      <p:sp>
        <p:nvSpPr>
          <p:cNvPr id="5" name="TextBox 4"/>
          <p:cNvSpPr txBox="1"/>
          <p:nvPr/>
        </p:nvSpPr>
        <p:spPr>
          <a:xfrm>
            <a:off x="3478909" y="3120625"/>
            <a:ext cx="8280669" cy="1754326"/>
          </a:xfrm>
          <a:prstGeom prst="rect">
            <a:avLst/>
          </a:prstGeom>
          <a:noFill/>
          <a:ln cap="flat">
            <a:noFill/>
          </a:ln>
        </p:spPr>
        <p:txBody>
          <a:bodyPr vert="horz" wrap="square" lIns="91440" tIns="45720" rIns="91440" bIns="45720" anchor="t" anchorCtr="0" compatLnSpc="1">
            <a:spAutoFit/>
          </a:bodyPr>
          <a:lstStyle/>
          <a:p>
            <a:pPr lvl="0" fontAlgn="auto"/>
            <a:r>
              <a:rPr lang="en-GB" dirty="0"/>
              <a:t>Air permeability (AP). Wind may considerably increase convective heat losses. Therefore, the air permeability of the outer garment material is an important factor to be taken into account in relation to the protection of the wearer against cold. In cold climate a low air permeability is advantageous, because in outdoor wind conditions it prevents a penetration of cold air through the garment layers into the microclimate next to the body, reducing the effective thermal insulation of the PPE.</a:t>
            </a:r>
          </a:p>
        </p:txBody>
      </p:sp>
      <p:sp>
        <p:nvSpPr>
          <p:cNvPr id="6" name="TextBox 5"/>
          <p:cNvSpPr txBox="1"/>
          <p:nvPr/>
        </p:nvSpPr>
        <p:spPr>
          <a:xfrm>
            <a:off x="3478909" y="4938459"/>
            <a:ext cx="8280669" cy="1200329"/>
          </a:xfrm>
          <a:prstGeom prst="rect">
            <a:avLst/>
          </a:prstGeom>
          <a:noFill/>
          <a:ln cap="flat">
            <a:noFill/>
          </a:ln>
        </p:spPr>
        <p:txBody>
          <a:bodyPr vert="horz" wrap="square" lIns="91440" tIns="45720" rIns="91440" bIns="45720" anchor="t" anchorCtr="0" compatLnSpc="1">
            <a:spAutoFit/>
          </a:bodyPr>
          <a:lstStyle/>
          <a:p>
            <a:pPr lvl="0" fontAlgn="auto"/>
            <a:r>
              <a:rPr lang="en-GB" dirty="0"/>
              <a:t>Resistance to water penetration (WP). Testing of resistance to water penetration is optional. If water penetration resistance is required than water vapour resistance Ret shall be measured. The lower the water vapour resistance, the better the breathability of the clothing.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57" y="6033975"/>
            <a:ext cx="2204266" cy="8240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57" y="5126481"/>
            <a:ext cx="2184341" cy="816576"/>
          </a:xfrm>
          <a:prstGeom prst="rect">
            <a:avLst/>
          </a:prstGeom>
        </p:spPr>
      </p:pic>
    </p:spTree>
    <p:extLst>
      <p:ext uri="{BB962C8B-B14F-4D97-AF65-F5344CB8AC3E}">
        <p14:creationId xmlns:p14="http://schemas.microsoft.com/office/powerpoint/2010/main" val="33075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1399" y="5760435"/>
            <a:ext cx="7155450" cy="652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smtClean="0"/>
              <a:t>This presentation’s intellectual property and design where applicable belongs to:</a:t>
            </a:r>
            <a:br>
              <a:rPr lang="en-GB" sz="1600" smtClean="0"/>
            </a:br>
            <a:r>
              <a:rPr lang="en-GB" sz="1600" b="1" smtClean="0">
                <a:solidFill>
                  <a:schemeClr val="accent1"/>
                </a:solidFill>
              </a:rPr>
              <a:t>BEESWIFT Ltd, Delta Point, Greets Green Road, West Bromwich, B70 9PL. UK.</a:t>
            </a:r>
            <a:endParaRPr lang="en-GB" sz="1600" b="1" dirty="0">
              <a:solidFill>
                <a:schemeClr val="accent1"/>
              </a:solidFill>
            </a:endParaRPr>
          </a:p>
        </p:txBody>
      </p:sp>
      <p:sp>
        <p:nvSpPr>
          <p:cNvPr id="4" name="Title 1"/>
          <p:cNvSpPr txBox="1">
            <a:spLocks/>
          </p:cNvSpPr>
          <p:nvPr/>
        </p:nvSpPr>
        <p:spPr>
          <a:xfrm>
            <a:off x="4571413" y="2592987"/>
            <a:ext cx="5175422" cy="1460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t>For further information please visit </a:t>
            </a:r>
            <a:r>
              <a:rPr lang="en-GB" sz="2800" b="1" dirty="0" smtClean="0">
                <a:hlinkClick r:id="rId2"/>
              </a:rPr>
              <a:t>www.Beeswift.co.uk</a:t>
            </a:r>
            <a:endParaRPr lang="en-GB" sz="2800" b="1" dirty="0" smtClean="0"/>
          </a:p>
          <a:p>
            <a:pPr algn="ctr"/>
            <a:r>
              <a:rPr lang="en-GB" sz="2800" b="1" dirty="0" smtClean="0"/>
              <a:t>Or contact a sales representative at sales@Beeswift.com</a:t>
            </a:r>
            <a:endParaRPr lang="en-GB"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57" y="6033975"/>
            <a:ext cx="2204266" cy="824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57" y="5126481"/>
            <a:ext cx="2184341" cy="816576"/>
          </a:xfrm>
          <a:prstGeom prst="rect">
            <a:avLst/>
          </a:prstGeom>
        </p:spPr>
      </p:pic>
    </p:spTree>
    <p:extLst>
      <p:ext uri="{BB962C8B-B14F-4D97-AF65-F5344CB8AC3E}">
        <p14:creationId xmlns:p14="http://schemas.microsoft.com/office/powerpoint/2010/main" val="607532210"/>
      </p:ext>
    </p:extLst>
  </p:cSld>
  <p:clrMapOvr>
    <a:masterClrMapping/>
  </p:clrMapOvr>
</p:sld>
</file>

<file path=ppt/theme/theme1.xml><?xml version="1.0" encoding="utf-8"?>
<a:theme xmlns:a="http://schemas.openxmlformats.org/drawingml/2006/main" name="Beeswi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swift" id="{E2F34FCA-977E-4CAA-BFDC-CB7EAA56FA46}" vid="{3CAA2755-1AF4-4FFB-8EC7-2F85730E7776}"/>
    </a:ext>
  </a:extLst>
</a:theme>
</file>

<file path=docProps/app.xml><?xml version="1.0" encoding="utf-8"?>
<Properties xmlns="http://schemas.openxmlformats.org/officeDocument/2006/extended-properties" xmlns:vt="http://schemas.openxmlformats.org/officeDocument/2006/docPropsVTypes">
  <Template>Beeswift</Template>
  <TotalTime>198</TotalTime>
  <Words>650</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Myriad Pro</vt:lpstr>
      <vt:lpstr>Times New Roman</vt:lpstr>
      <vt:lpstr>Wingdings</vt:lpstr>
      <vt:lpstr>Beeswift</vt:lpstr>
      <vt:lpstr>PowerPoint Presentation</vt:lpstr>
      <vt:lpstr>PowerPoint Presentation</vt:lpstr>
      <vt:lpstr>PowerPoint Presentation</vt:lpstr>
      <vt:lpstr>PowerPoint Presentation</vt:lpstr>
      <vt:lpstr>PowerPoint Presentation</vt:lpstr>
      <vt:lpstr>PowerPoint Presentation</vt:lpstr>
    </vt:vector>
  </TitlesOfParts>
  <Company>Beeswift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Presentation</dc:title>
  <dc:subject>Foul Weather &amp; Freezerwear</dc:subject>
  <dc:creator>Andrew Dent</dc:creator>
  <cp:lastModifiedBy>Andrew Dent</cp:lastModifiedBy>
  <cp:revision>23</cp:revision>
  <dcterms:created xsi:type="dcterms:W3CDTF">2017-12-11T11:42:04Z</dcterms:created>
  <dcterms:modified xsi:type="dcterms:W3CDTF">2018-02-22T14:46:38Z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