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85" d="100"/>
          <a:sy n="85" d="100"/>
        </p:scale>
        <p:origin x="50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8E09B37-ED38-43F5-9479-0DD39EF52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1C04DDD3-1DBF-4F93-9B6A-E8B8A62EFC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F233EF1-1C18-4981-AC1C-A0F69527EACC}"/>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4" name="Footer Placeholder 3">
            <a:extLst>
              <a:ext uri="{FF2B5EF4-FFF2-40B4-BE49-F238E27FC236}">
                <a16:creationId xmlns="" xmlns:a16="http://schemas.microsoft.com/office/drawing/2014/main" id="{03D17655-F2EB-4A34-B6C9-B1F5329343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D566341-ECB9-447A-8281-14725E085CFB}"/>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26308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9B19B-810B-47D1-BD26-6FB2CF849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AC2261C-80DB-427E-A963-5BF632C9A1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C6C93F6-C2DA-497A-9660-952D7BA3FD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2159ED0-A027-42B5-A2E3-3C9BDF0E615E}"/>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6" name="Footer Placeholder 5">
            <a:extLst>
              <a:ext uri="{FF2B5EF4-FFF2-40B4-BE49-F238E27FC236}">
                <a16:creationId xmlns="" xmlns:a16="http://schemas.microsoft.com/office/drawing/2014/main" id="{F04F50E2-EB15-45D6-B996-23A2B7679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EE1612-839D-45C7-9ECD-A023ED301359}"/>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69538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6798F-C41F-4062-AFD4-7B161FDF18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CDE7793-6EAF-47B4-8C69-7E42C47F6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1C59751-32E4-4DDF-B388-B92ED93710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BBEB5FBF-49D1-4F92-9B77-38F5D7972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2BB2866-C70D-4E96-82B8-393C6D7041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E71F882-8BA9-4A1B-BE63-63E9F4C28C75}"/>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8" name="Footer Placeholder 7">
            <a:extLst>
              <a:ext uri="{FF2B5EF4-FFF2-40B4-BE49-F238E27FC236}">
                <a16:creationId xmlns="" xmlns:a16="http://schemas.microsoft.com/office/drawing/2014/main" id="{0EA1161E-0E09-4875-8D1C-823A810940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5E7F5AB-2386-402B-A2AE-2AB4E8122545}"/>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70563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F148BD-E3DA-43FC-AF68-91F96F9E2E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A4A601C-9FD4-4EA0-BB9F-C928B274DA31}"/>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4" name="Footer Placeholder 3">
            <a:extLst>
              <a:ext uri="{FF2B5EF4-FFF2-40B4-BE49-F238E27FC236}">
                <a16:creationId xmlns="" xmlns:a16="http://schemas.microsoft.com/office/drawing/2014/main" id="{F0A7F273-BF19-421B-B427-9EB02EDEA4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082BC6FA-FA0F-4DA7-9816-DDCB09F416D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86082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58A968-61A6-4F27-B155-F6EDE22F78B9}"/>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3" name="Footer Placeholder 2">
            <a:extLst>
              <a:ext uri="{FF2B5EF4-FFF2-40B4-BE49-F238E27FC236}">
                <a16:creationId xmlns="" xmlns:a16="http://schemas.microsoft.com/office/drawing/2014/main" id="{AC7B0241-777B-4914-A1B6-D936F96F22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D709C897-D636-4550-BD63-82591F6AC181}"/>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33352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78BE5-F3B6-49C8-A5DA-99DF80FB6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DA4CDDA-8C27-43C8-8A80-FF8C44A0F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666496A-B8A3-498A-AC9E-C4DE7017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CDDBB58-3C2E-47E7-BF10-0EAB49E8156F}"/>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6" name="Footer Placeholder 5">
            <a:extLst>
              <a:ext uri="{FF2B5EF4-FFF2-40B4-BE49-F238E27FC236}">
                <a16:creationId xmlns="" xmlns:a16="http://schemas.microsoft.com/office/drawing/2014/main" id="{CC287DEB-1CD6-4653-9D83-555608260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7B160DB-B2DA-4264-B817-853528ACD96F}"/>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95779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549A3-4DB6-4ED9-A3BE-4EADD5B62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AC544D8-EAD8-465D-BBE4-F4D8F2AA7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 xmlns:a16="http://schemas.microsoft.com/office/drawing/2014/main" id="{8F51D356-2EC5-48D6-BBEB-C97CBD331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785C401-92FC-448D-91BC-E1C4B437BEA5}"/>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6" name="Footer Placeholder 5">
            <a:extLst>
              <a:ext uri="{FF2B5EF4-FFF2-40B4-BE49-F238E27FC236}">
                <a16:creationId xmlns="" xmlns:a16="http://schemas.microsoft.com/office/drawing/2014/main" id="{5E19C65B-24FC-449D-B96C-CA268773A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7785E06-5418-43A9-90B6-4EED5456FA22}"/>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3035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265BE8-4287-451C-A50D-5F91A0B5CC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7F57EA1-5C74-4637-A1D6-FF9C81B356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C845E56-4A12-4796-9F78-2335315CD4BE}"/>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5" name="Footer Placeholder 4">
            <a:extLst>
              <a:ext uri="{FF2B5EF4-FFF2-40B4-BE49-F238E27FC236}">
                <a16:creationId xmlns="" xmlns:a16="http://schemas.microsoft.com/office/drawing/2014/main" id="{2CF6A9FD-6959-4E03-84B5-D854C479F6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3D50564-D5BB-4DD6-9D8C-05375024CA1E}"/>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11255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DEC368-F248-47DA-8253-64DBBAA61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8AF3F4B-C6BE-48B7-82D9-3D5C533DC6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349ABB8-B6AD-47DA-BFA9-12462BF0DB60}"/>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5" name="Footer Placeholder 4">
            <a:extLst>
              <a:ext uri="{FF2B5EF4-FFF2-40B4-BE49-F238E27FC236}">
                <a16:creationId xmlns="" xmlns:a16="http://schemas.microsoft.com/office/drawing/2014/main" id="{937B9912-8464-4771-A2A1-756BF857C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6C55437-AF38-471D-8F38-E820460C0E2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426300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6E79FAA-2E35-4D03-BD63-3236E1167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E9FC25E4-145E-4119-B782-1F327F876A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D188496-8BAE-4D6D-B349-4856DC50DD36}"/>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4" name="Footer Placeholder 3">
            <a:extLst>
              <a:ext uri="{FF2B5EF4-FFF2-40B4-BE49-F238E27FC236}">
                <a16:creationId xmlns="" xmlns:a16="http://schemas.microsoft.com/office/drawing/2014/main" id="{9E2F34E1-80D3-44BB-9C06-23650C57F6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20177C3-B664-4353-8C4E-13FBC1D2BE2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4333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5B02C1C-A54C-45CE-A1C2-EBBD892B9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336C395D-9467-4BC0-8214-2FACD8408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E01D5F5-638A-401E-91C9-67206977F424}"/>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4" name="Footer Placeholder 3">
            <a:extLst>
              <a:ext uri="{FF2B5EF4-FFF2-40B4-BE49-F238E27FC236}">
                <a16:creationId xmlns="" xmlns:a16="http://schemas.microsoft.com/office/drawing/2014/main" id="{E5868CCD-1F64-453F-8EBC-307A318BA8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B039FBC7-C15F-4D8F-BC7E-16319511AE8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6995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AFC0C6C-6740-4755-A35A-C3F8A1A25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749C099-EC4E-4190-8E10-123D15388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4235834-DB39-40E3-8E2C-C93559D4A133}"/>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4" name="Footer Placeholder 3">
            <a:extLst>
              <a:ext uri="{FF2B5EF4-FFF2-40B4-BE49-F238E27FC236}">
                <a16:creationId xmlns="" xmlns:a16="http://schemas.microsoft.com/office/drawing/2014/main" id="{4DF44385-5D0B-489E-9031-B5C5394624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EE7DD0D-0B62-4BD7-A6C5-2634BB4E1284}"/>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82615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E910C44-7FC2-4E82-AF87-2444A1150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0400EA01-36C9-4C29-8E55-79C3C8A108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1C085C7-9630-4D42-8918-7F7AAFB7CE7A}"/>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4" name="Footer Placeholder 3">
            <a:extLst>
              <a:ext uri="{FF2B5EF4-FFF2-40B4-BE49-F238E27FC236}">
                <a16:creationId xmlns="" xmlns:a16="http://schemas.microsoft.com/office/drawing/2014/main" id="{6F4D49C0-2F4C-406F-8A7E-2FEAC9F5F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FA090C6B-04C5-438F-AC0C-A84BDD19E17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684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ED3E1EC-EB0D-4B6E-8B8B-58AF504B1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EF44462-ECA5-46AC-8EFC-DAF17D1275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BF65FDE-E5C6-4BF4-BADB-18B1ED851EFA}"/>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4" name="Footer Placeholder 3">
            <a:extLst>
              <a:ext uri="{FF2B5EF4-FFF2-40B4-BE49-F238E27FC236}">
                <a16:creationId xmlns="" xmlns:a16="http://schemas.microsoft.com/office/drawing/2014/main" id="{0796AC95-E367-499C-8B5C-6F03A020F6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D110775-09C5-435A-A67C-C91920CE3BC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5292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216DA48-4199-4280-B438-00FE3DAB2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6176" cy="6858000"/>
          </a:xfrm>
          <a:prstGeom prst="rect">
            <a:avLst/>
          </a:prstGeom>
        </p:spPr>
      </p:pic>
      <p:sp>
        <p:nvSpPr>
          <p:cNvPr id="2" name="Title 1">
            <a:extLst>
              <a:ext uri="{FF2B5EF4-FFF2-40B4-BE49-F238E27FC236}">
                <a16:creationId xmlns="" xmlns:a16="http://schemas.microsoft.com/office/drawing/2014/main" id="{78E24C11-3718-4052-AD63-1E8FC5E10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D898EB4-4709-46DA-8AF6-AE0D83D34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902BB4-1F48-4BEF-9998-BB7199623835}"/>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5" name="Footer Placeholder 4">
            <a:extLst>
              <a:ext uri="{FF2B5EF4-FFF2-40B4-BE49-F238E27FC236}">
                <a16:creationId xmlns="" xmlns:a16="http://schemas.microsoft.com/office/drawing/2014/main" id="{1B08B8A5-B727-4931-8D6D-41B457169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BEFF1E7-B18E-472A-9D3B-765D0285085D}"/>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07196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4C8C4-7B42-448E-9D64-CEDD8B1E6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EC4A08B-DADC-4611-971E-283C0A6658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85984DB-D515-4D1E-9EFB-7FCE47D99781}"/>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5" name="Footer Placeholder 4">
            <a:extLst>
              <a:ext uri="{FF2B5EF4-FFF2-40B4-BE49-F238E27FC236}">
                <a16:creationId xmlns="" xmlns:a16="http://schemas.microsoft.com/office/drawing/2014/main" id="{D6427CA3-225E-4CC2-B267-F9FA8CED3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004D948-B09C-4A33-87EE-CEE4AB862926}"/>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329445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D81BB-F502-46D1-A816-597CD1491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3A6D262-D402-468A-B574-398BABEF0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915755F-D1E7-43E1-935B-C6642E322DA2}"/>
              </a:ext>
            </a:extLst>
          </p:cNvPr>
          <p:cNvSpPr>
            <a:spLocks noGrp="1"/>
          </p:cNvSpPr>
          <p:nvPr>
            <p:ph type="dt" sz="half" idx="10"/>
          </p:nvPr>
        </p:nvSpPr>
        <p:spPr/>
        <p:txBody>
          <a:bodyPr/>
          <a:lstStyle/>
          <a:p>
            <a:fld id="{102E31A4-2B6B-4845-81F7-6ACA36A041F2}" type="datetimeFigureOut">
              <a:rPr lang="en-GB" smtClean="0"/>
              <a:t>16/04/2018</a:t>
            </a:fld>
            <a:endParaRPr lang="en-GB"/>
          </a:p>
        </p:txBody>
      </p:sp>
      <p:sp>
        <p:nvSpPr>
          <p:cNvPr id="5" name="Footer Placeholder 4">
            <a:extLst>
              <a:ext uri="{FF2B5EF4-FFF2-40B4-BE49-F238E27FC236}">
                <a16:creationId xmlns="" xmlns:a16="http://schemas.microsoft.com/office/drawing/2014/main" id="{60AD014E-D265-40EC-BA67-2B6C73012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597A7B5-756F-44F1-AF77-6876CAD9D9F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9030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7817A7-32D5-45C8-8F93-3AFB2B0B1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022C68C-E132-4137-82D8-DD985A168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4307A82-C35F-44A1-BFF6-501887ECC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E31A4-2B6B-4845-81F7-6ACA36A041F2}" type="datetimeFigureOut">
              <a:rPr lang="en-GB" smtClean="0"/>
              <a:t>16/04/2018</a:t>
            </a:fld>
            <a:endParaRPr lang="en-GB"/>
          </a:p>
        </p:txBody>
      </p:sp>
      <p:sp>
        <p:nvSpPr>
          <p:cNvPr id="5" name="Footer Placeholder 4">
            <a:extLst>
              <a:ext uri="{FF2B5EF4-FFF2-40B4-BE49-F238E27FC236}">
                <a16:creationId xmlns="" xmlns:a16="http://schemas.microsoft.com/office/drawing/2014/main" id="{14F2EDBF-0ADC-4871-937C-2C79C2C9D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987D4F91-AD70-4199-94CF-7F39354B5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DF20-2281-431F-B56B-5A16BC4C9C05}" type="slidenum">
              <a:rPr lang="en-GB" smtClean="0"/>
              <a:t>‹#›</a:t>
            </a:fld>
            <a:endParaRPr lang="en-GB"/>
          </a:p>
        </p:txBody>
      </p:sp>
    </p:spTree>
    <p:extLst>
      <p:ext uri="{BB962C8B-B14F-4D97-AF65-F5344CB8AC3E}">
        <p14:creationId xmlns:p14="http://schemas.microsoft.com/office/powerpoint/2010/main" val="38562605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6" r:id="rId4"/>
    <p:sldLayoutId id="2147483675" r:id="rId5"/>
    <p:sldLayoutId id="2147483674"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eeswift.co.uk/" TargetMode="Externa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26F8E7F-80B1-4D28-8309-BA51EC57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3" name="TextBox 2"/>
          <p:cNvSpPr txBox="1"/>
          <p:nvPr/>
        </p:nvSpPr>
        <p:spPr>
          <a:xfrm>
            <a:off x="1873992" y="2745201"/>
            <a:ext cx="8357785" cy="1446550"/>
          </a:xfrm>
          <a:prstGeom prst="rect">
            <a:avLst/>
          </a:prstGeom>
          <a:noFill/>
        </p:spPr>
        <p:txBody>
          <a:bodyPr wrap="square" rtlCol="0">
            <a:spAutoFit/>
          </a:bodyPr>
          <a:lstStyle/>
          <a:p>
            <a:pPr algn="ctr"/>
            <a:r>
              <a:rPr lang="en-GB" sz="6000" b="1" dirty="0" smtClean="0"/>
              <a:t>Glove Standards</a:t>
            </a:r>
          </a:p>
          <a:p>
            <a:pPr algn="ctr"/>
            <a:r>
              <a:rPr lang="en-GB" sz="2800" b="1" dirty="0" smtClean="0"/>
              <a:t>(EN420, EN388, EN407, EN511, EN374)</a:t>
            </a:r>
            <a:endParaRPr lang="en-GB" sz="2800" b="1" dirty="0"/>
          </a:p>
        </p:txBody>
      </p:sp>
    </p:spTree>
    <p:extLst>
      <p:ext uri="{BB962C8B-B14F-4D97-AF65-F5344CB8AC3E}">
        <p14:creationId xmlns:p14="http://schemas.microsoft.com/office/powerpoint/2010/main" val="972648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407 – Protective gloves against thermal hazards</a:t>
            </a:r>
            <a:endParaRPr lang="en-GB" sz="2800" b="1" dirty="0"/>
          </a:p>
        </p:txBody>
      </p:sp>
      <p:sp>
        <p:nvSpPr>
          <p:cNvPr id="3" name="TextBox 2"/>
          <p:cNvSpPr txBox="1"/>
          <p:nvPr/>
        </p:nvSpPr>
        <p:spPr>
          <a:xfrm>
            <a:off x="3480370" y="1344768"/>
            <a:ext cx="8357785" cy="369332"/>
          </a:xfrm>
          <a:prstGeom prst="rect">
            <a:avLst/>
          </a:prstGeom>
          <a:noFill/>
        </p:spPr>
        <p:txBody>
          <a:bodyPr wrap="square" rtlCol="0">
            <a:spAutoFit/>
          </a:bodyPr>
          <a:lstStyle/>
          <a:p>
            <a:r>
              <a:rPr lang="en-GB" b="1" dirty="0" smtClean="0"/>
              <a:t>Resistance to small splashes of molten metal:</a:t>
            </a:r>
            <a:endParaRPr lang="en-GB" b="1" dirty="0"/>
          </a:p>
        </p:txBody>
      </p:sp>
      <p:sp>
        <p:nvSpPr>
          <p:cNvPr id="4" name="TextBox 3"/>
          <p:cNvSpPr txBox="1"/>
          <p:nvPr/>
        </p:nvSpPr>
        <p:spPr>
          <a:xfrm>
            <a:off x="3480370" y="1714100"/>
            <a:ext cx="8357785" cy="646331"/>
          </a:xfrm>
          <a:prstGeom prst="rect">
            <a:avLst/>
          </a:prstGeom>
          <a:noFill/>
        </p:spPr>
        <p:txBody>
          <a:bodyPr wrap="square" rtlCol="0">
            <a:spAutoFit/>
          </a:bodyPr>
          <a:lstStyle/>
          <a:p>
            <a:r>
              <a:rPr lang="en-GB" dirty="0"/>
              <a:t>The test is based on the total number of drops of molten metal required to increase the temperature by 40˚C between the inside of the glove and the skin.</a:t>
            </a:r>
          </a:p>
        </p:txBody>
      </p:sp>
      <p:graphicFrame>
        <p:nvGraphicFramePr>
          <p:cNvPr id="5" name="Table 4"/>
          <p:cNvGraphicFramePr>
            <a:graphicFrameLocks noGrp="1"/>
          </p:cNvGraphicFramePr>
          <p:nvPr>
            <p:extLst>
              <p:ext uri="{D42A27DB-BD31-4B8C-83A1-F6EECF244321}">
                <p14:modId xmlns:p14="http://schemas.microsoft.com/office/powerpoint/2010/main" val="1057633396"/>
              </p:ext>
            </p:extLst>
          </p:nvPr>
        </p:nvGraphicFramePr>
        <p:xfrm>
          <a:off x="4796682" y="2501163"/>
          <a:ext cx="5725160" cy="457200"/>
        </p:xfrm>
        <a:graphic>
          <a:graphicData uri="http://schemas.openxmlformats.org/drawingml/2006/table">
            <a:tbl>
              <a:tblPr firstRow="1" firstCol="1" bandRow="1">
                <a:tableStyleId>{5C22544A-7EE6-4342-B048-85BDC9FD1C3A}</a:tableStyleId>
              </a:tblPr>
              <a:tblGrid>
                <a:gridCol w="1617345"/>
                <a:gridCol w="1619885"/>
                <a:gridCol w="621665"/>
                <a:gridCol w="622300"/>
                <a:gridCol w="621665"/>
                <a:gridCol w="622300"/>
              </a:tblGrid>
              <a:tr h="228600">
                <a:tc>
                  <a:txBody>
                    <a:bodyPr/>
                    <a:lstStyle/>
                    <a:p>
                      <a:pPr>
                        <a:lnSpc>
                          <a:spcPts val="1800"/>
                        </a:lnSpc>
                        <a:spcBef>
                          <a:spcPts val="500"/>
                        </a:spcBef>
                        <a:spcAft>
                          <a:spcPts val="0"/>
                        </a:spcAft>
                      </a:pPr>
                      <a:r>
                        <a:rPr lang="en-GB" sz="1100">
                          <a:effectLst/>
                        </a:rPr>
                        <a:t>Test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Measured 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28600">
                <a:tc>
                  <a:txBody>
                    <a:bodyPr/>
                    <a:lstStyle/>
                    <a:p>
                      <a:pPr>
                        <a:lnSpc>
                          <a:spcPts val="1800"/>
                        </a:lnSpc>
                        <a:spcBef>
                          <a:spcPts val="500"/>
                        </a:spcBef>
                        <a:spcAft>
                          <a:spcPts val="0"/>
                        </a:spcAft>
                      </a:pPr>
                      <a:r>
                        <a:rPr lang="en-GB" sz="1100">
                          <a:effectLst/>
                        </a:rPr>
                        <a:t>Drops of molten metal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Number of drops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≥15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≥25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≥35</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480370" y="3257388"/>
            <a:ext cx="8357785" cy="369332"/>
          </a:xfrm>
          <a:prstGeom prst="rect">
            <a:avLst/>
          </a:prstGeom>
          <a:noFill/>
        </p:spPr>
        <p:txBody>
          <a:bodyPr wrap="square" rtlCol="0">
            <a:spAutoFit/>
          </a:bodyPr>
          <a:lstStyle/>
          <a:p>
            <a:r>
              <a:rPr lang="en-GB" b="1" dirty="0" smtClean="0"/>
              <a:t>Resistance to large splashes of molten metal:</a:t>
            </a:r>
            <a:endParaRPr lang="en-GB" b="1" dirty="0"/>
          </a:p>
        </p:txBody>
      </p:sp>
      <p:sp>
        <p:nvSpPr>
          <p:cNvPr id="7" name="TextBox 6"/>
          <p:cNvSpPr txBox="1"/>
          <p:nvPr/>
        </p:nvSpPr>
        <p:spPr>
          <a:xfrm>
            <a:off x="3480370" y="3626720"/>
            <a:ext cx="8357785" cy="923330"/>
          </a:xfrm>
          <a:prstGeom prst="rect">
            <a:avLst/>
          </a:prstGeom>
          <a:noFill/>
        </p:spPr>
        <p:txBody>
          <a:bodyPr wrap="square" rtlCol="0">
            <a:spAutoFit/>
          </a:bodyPr>
          <a:lstStyle/>
          <a:p>
            <a:r>
              <a:rPr lang="en-GB" dirty="0"/>
              <a:t>Simulated skin is attached to the inside of the glove material. Molten metal is then poured over the glove material. The total number of grams is measured of how much molten metal is required to damage the simulated skin.</a:t>
            </a:r>
          </a:p>
        </p:txBody>
      </p:sp>
      <p:graphicFrame>
        <p:nvGraphicFramePr>
          <p:cNvPr id="8" name="Table 7"/>
          <p:cNvGraphicFramePr>
            <a:graphicFrameLocks noGrp="1"/>
          </p:cNvGraphicFramePr>
          <p:nvPr>
            <p:extLst>
              <p:ext uri="{D42A27DB-BD31-4B8C-83A1-F6EECF244321}">
                <p14:modId xmlns:p14="http://schemas.microsoft.com/office/powerpoint/2010/main" val="2479810086"/>
              </p:ext>
            </p:extLst>
          </p:nvPr>
        </p:nvGraphicFramePr>
        <p:xfrm>
          <a:off x="4796682" y="4690782"/>
          <a:ext cx="5725160" cy="457200"/>
        </p:xfrm>
        <a:graphic>
          <a:graphicData uri="http://schemas.openxmlformats.org/drawingml/2006/table">
            <a:tbl>
              <a:tblPr firstRow="1" firstCol="1" bandRow="1">
                <a:tableStyleId>{5C22544A-7EE6-4342-B048-85BDC9FD1C3A}</a:tableStyleId>
              </a:tblPr>
              <a:tblGrid>
                <a:gridCol w="1617345"/>
                <a:gridCol w="1619885"/>
                <a:gridCol w="621665"/>
                <a:gridCol w="622300"/>
                <a:gridCol w="621665"/>
                <a:gridCol w="622300"/>
              </a:tblGrid>
              <a:tr h="228600">
                <a:tc>
                  <a:txBody>
                    <a:bodyPr/>
                    <a:lstStyle/>
                    <a:p>
                      <a:pPr>
                        <a:lnSpc>
                          <a:spcPts val="1800"/>
                        </a:lnSpc>
                        <a:spcBef>
                          <a:spcPts val="500"/>
                        </a:spcBef>
                        <a:spcAft>
                          <a:spcPts val="0"/>
                        </a:spcAft>
                      </a:pPr>
                      <a:r>
                        <a:rPr lang="en-GB" sz="1100">
                          <a:effectLst/>
                        </a:rPr>
                        <a:t>Test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Measured 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28600">
                <a:tc>
                  <a:txBody>
                    <a:bodyPr/>
                    <a:lstStyle/>
                    <a:p>
                      <a:pPr>
                        <a:lnSpc>
                          <a:spcPts val="1800"/>
                        </a:lnSpc>
                        <a:spcBef>
                          <a:spcPts val="500"/>
                        </a:spcBef>
                        <a:spcAft>
                          <a:spcPts val="0"/>
                        </a:spcAft>
                      </a:pPr>
                      <a:r>
                        <a:rPr lang="en-GB" sz="1100">
                          <a:effectLst/>
                        </a:rPr>
                        <a:t>Molten metal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Gram</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30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60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120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200</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2257336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511 – Protective gloves against cold</a:t>
            </a:r>
            <a:endParaRPr lang="en-GB" sz="2800" b="1" dirty="0"/>
          </a:p>
        </p:txBody>
      </p:sp>
      <p:sp>
        <p:nvSpPr>
          <p:cNvPr id="5" name="TextBox 4"/>
          <p:cNvSpPr txBox="1"/>
          <p:nvPr/>
        </p:nvSpPr>
        <p:spPr>
          <a:xfrm>
            <a:off x="4564341" y="4084189"/>
            <a:ext cx="1940085" cy="707886"/>
          </a:xfrm>
          <a:prstGeom prst="rect">
            <a:avLst/>
          </a:prstGeom>
          <a:noFill/>
        </p:spPr>
        <p:txBody>
          <a:bodyPr wrap="square" rtlCol="0">
            <a:spAutoFit/>
          </a:bodyPr>
          <a:lstStyle/>
          <a:p>
            <a:r>
              <a:rPr lang="en-GB" sz="2000" b="1" dirty="0" smtClean="0"/>
              <a:t>Resistance to convective cold</a:t>
            </a:r>
            <a:endParaRPr lang="en-GB" sz="2000" b="1" dirty="0"/>
          </a:p>
        </p:txBody>
      </p:sp>
      <p:sp>
        <p:nvSpPr>
          <p:cNvPr id="6" name="TextBox 5"/>
          <p:cNvSpPr txBox="1"/>
          <p:nvPr/>
        </p:nvSpPr>
        <p:spPr>
          <a:xfrm>
            <a:off x="9083257" y="4057384"/>
            <a:ext cx="2219701" cy="707886"/>
          </a:xfrm>
          <a:prstGeom prst="rect">
            <a:avLst/>
          </a:prstGeom>
          <a:noFill/>
        </p:spPr>
        <p:txBody>
          <a:bodyPr wrap="square" rtlCol="0">
            <a:spAutoFit/>
          </a:bodyPr>
          <a:lstStyle/>
          <a:p>
            <a:r>
              <a:rPr lang="en-GB" sz="2000" b="1" dirty="0" smtClean="0"/>
              <a:t>Water Permeability</a:t>
            </a:r>
            <a:endParaRPr lang="en-GB" sz="2000" b="1" dirty="0"/>
          </a:p>
        </p:txBody>
      </p:sp>
      <p:sp>
        <p:nvSpPr>
          <p:cNvPr id="7" name="TextBox 6"/>
          <p:cNvSpPr txBox="1"/>
          <p:nvPr/>
        </p:nvSpPr>
        <p:spPr>
          <a:xfrm>
            <a:off x="7163996" y="4148200"/>
            <a:ext cx="990529" cy="523220"/>
          </a:xfrm>
          <a:prstGeom prst="rect">
            <a:avLst/>
          </a:prstGeom>
          <a:noFill/>
        </p:spPr>
        <p:txBody>
          <a:bodyPr wrap="square" rtlCol="0">
            <a:spAutoFit/>
          </a:bodyPr>
          <a:lstStyle/>
          <a:p>
            <a:r>
              <a:rPr lang="en-GB" sz="2800" b="1" dirty="0" smtClean="0"/>
              <a:t>X.X.X</a:t>
            </a:r>
            <a:endParaRPr lang="en-GB" sz="2800" b="1" dirty="0"/>
          </a:p>
        </p:txBody>
      </p:sp>
      <p:cxnSp>
        <p:nvCxnSpPr>
          <p:cNvPr id="8" name="Straight Connector 7"/>
          <p:cNvCxnSpPr/>
          <p:nvPr/>
        </p:nvCxnSpPr>
        <p:spPr>
          <a:xfrm>
            <a:off x="6522382" y="4402567"/>
            <a:ext cx="626134" cy="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154526" y="4410048"/>
            <a:ext cx="913174" cy="2"/>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descr="C:\Users\ad\AppData\Local\Microsoft\Windows\INetCache\Content.Word\511 pictogram.png"/>
          <p:cNvPicPr/>
          <p:nvPr/>
        </p:nvPicPr>
        <p:blipFill>
          <a:blip r:embed="rId2"/>
          <a:srcRect/>
          <a:stretch>
            <a:fillRect/>
          </a:stretch>
        </p:blipFill>
        <p:spPr>
          <a:xfrm>
            <a:off x="6625467" y="2128445"/>
            <a:ext cx="2067589" cy="2048275"/>
          </a:xfrm>
          <a:prstGeom prst="rect">
            <a:avLst/>
          </a:prstGeom>
          <a:noFill/>
          <a:ln>
            <a:noFill/>
            <a:prstDash/>
          </a:ln>
        </p:spPr>
      </p:pic>
      <p:sp>
        <p:nvSpPr>
          <p:cNvPr id="13" name="TextBox 12"/>
          <p:cNvSpPr txBox="1"/>
          <p:nvPr/>
        </p:nvSpPr>
        <p:spPr>
          <a:xfrm>
            <a:off x="6689217" y="4912052"/>
            <a:ext cx="1940085" cy="707886"/>
          </a:xfrm>
          <a:prstGeom prst="rect">
            <a:avLst/>
          </a:prstGeom>
          <a:noFill/>
        </p:spPr>
        <p:txBody>
          <a:bodyPr wrap="square" rtlCol="0">
            <a:spAutoFit/>
          </a:bodyPr>
          <a:lstStyle/>
          <a:p>
            <a:r>
              <a:rPr lang="en-GB" sz="2000" b="1" dirty="0" smtClean="0"/>
              <a:t>Resistance to contact cold</a:t>
            </a:r>
            <a:endParaRPr lang="en-GB" sz="2000" b="1" dirty="0"/>
          </a:p>
        </p:txBody>
      </p:sp>
      <p:cxnSp>
        <p:nvCxnSpPr>
          <p:cNvPr id="14" name="Straight Connector 13"/>
          <p:cNvCxnSpPr>
            <a:stCxn id="7" idx="2"/>
            <a:endCxn id="13" idx="0"/>
          </p:cNvCxnSpPr>
          <p:nvPr/>
        </p:nvCxnSpPr>
        <p:spPr>
          <a:xfrm flipH="1">
            <a:off x="7659260" y="4671420"/>
            <a:ext cx="1" cy="240632"/>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621931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1099902"/>
            <a:ext cx="8357785" cy="369332"/>
          </a:xfrm>
          <a:prstGeom prst="rect">
            <a:avLst/>
          </a:prstGeom>
          <a:noFill/>
        </p:spPr>
        <p:txBody>
          <a:bodyPr wrap="square" rtlCol="0">
            <a:spAutoFit/>
          </a:bodyPr>
          <a:lstStyle/>
          <a:p>
            <a:r>
              <a:rPr lang="en-GB" b="1" dirty="0"/>
              <a:t>Resistance to convective cold</a:t>
            </a:r>
            <a:r>
              <a:rPr lang="en-GB" b="1" dirty="0" smtClean="0"/>
              <a:t>:</a:t>
            </a:r>
            <a:endParaRPr lang="en-GB" b="1" dirty="0"/>
          </a:p>
        </p:txBody>
      </p:sp>
      <p:sp>
        <p:nvSpPr>
          <p:cNvPr id="3" name="TextBox 2"/>
          <p:cNvSpPr txBox="1"/>
          <p:nvPr/>
        </p:nvSpPr>
        <p:spPr>
          <a:xfrm>
            <a:off x="3480370" y="1469234"/>
            <a:ext cx="8357785" cy="1200329"/>
          </a:xfrm>
          <a:prstGeom prst="rect">
            <a:avLst/>
          </a:prstGeom>
          <a:noFill/>
        </p:spPr>
        <p:txBody>
          <a:bodyPr wrap="square" rtlCol="0">
            <a:spAutoFit/>
          </a:bodyPr>
          <a:lstStyle/>
          <a:p>
            <a:r>
              <a:rPr lang="en-GB" dirty="0"/>
              <a:t>This is measured based on the transfer of cold through the glove via convection. A model hand heated to body temperature is subjected to a cold room; the resistance to the room’s climatic temperature and also the energy required by the hand to maintain a constant temperature are both measured to arrive at a final score.</a:t>
            </a:r>
          </a:p>
        </p:txBody>
      </p:sp>
      <p:sp>
        <p:nvSpPr>
          <p:cNvPr id="4" name="TextBox 3"/>
          <p:cNvSpPr txBox="1"/>
          <p:nvPr/>
        </p:nvSpPr>
        <p:spPr>
          <a:xfrm>
            <a:off x="3480370" y="685739"/>
            <a:ext cx="7772516" cy="523220"/>
          </a:xfrm>
          <a:prstGeom prst="rect">
            <a:avLst/>
          </a:prstGeom>
          <a:noFill/>
        </p:spPr>
        <p:txBody>
          <a:bodyPr wrap="square" rtlCol="0">
            <a:spAutoFit/>
          </a:bodyPr>
          <a:lstStyle/>
          <a:p>
            <a:r>
              <a:rPr lang="en-GB" sz="2800" b="1" dirty="0" smtClean="0"/>
              <a:t>EN 511 – Protective gloves against cold</a:t>
            </a:r>
            <a:endParaRPr lang="en-GB" sz="2800" b="1" dirty="0"/>
          </a:p>
        </p:txBody>
      </p:sp>
      <p:sp>
        <p:nvSpPr>
          <p:cNvPr id="5" name="TextBox 4"/>
          <p:cNvSpPr txBox="1"/>
          <p:nvPr/>
        </p:nvSpPr>
        <p:spPr>
          <a:xfrm>
            <a:off x="9057386" y="2518399"/>
            <a:ext cx="4765707" cy="276999"/>
          </a:xfrm>
          <a:prstGeom prst="rect">
            <a:avLst/>
          </a:prstGeom>
          <a:noFill/>
        </p:spPr>
        <p:txBody>
          <a:bodyPr wrap="square" rtlCol="0">
            <a:spAutoFit/>
          </a:bodyPr>
          <a:lstStyle/>
          <a:p>
            <a:r>
              <a:rPr lang="en-GB" sz="1200" dirty="0"/>
              <a:t>Scored </a:t>
            </a:r>
            <a:r>
              <a:rPr lang="en-GB" sz="1200" dirty="0" smtClean="0"/>
              <a:t>from 0 </a:t>
            </a:r>
            <a:r>
              <a:rPr lang="en-GB" sz="1200" dirty="0"/>
              <a:t>– 4 (X=not been tested)</a:t>
            </a:r>
          </a:p>
        </p:txBody>
      </p:sp>
      <p:sp>
        <p:nvSpPr>
          <p:cNvPr id="6" name="TextBox 5"/>
          <p:cNvSpPr txBox="1"/>
          <p:nvPr/>
        </p:nvSpPr>
        <p:spPr>
          <a:xfrm>
            <a:off x="3480370" y="2666421"/>
            <a:ext cx="8357785" cy="369332"/>
          </a:xfrm>
          <a:prstGeom prst="rect">
            <a:avLst/>
          </a:prstGeom>
          <a:noFill/>
        </p:spPr>
        <p:txBody>
          <a:bodyPr wrap="square" rtlCol="0">
            <a:spAutoFit/>
          </a:bodyPr>
          <a:lstStyle/>
          <a:p>
            <a:r>
              <a:rPr lang="en-GB" b="1" dirty="0"/>
              <a:t>Resistance to </a:t>
            </a:r>
            <a:r>
              <a:rPr lang="en-GB" b="1" dirty="0" smtClean="0"/>
              <a:t>contact </a:t>
            </a:r>
            <a:r>
              <a:rPr lang="en-GB" b="1" dirty="0"/>
              <a:t>cold</a:t>
            </a:r>
            <a:r>
              <a:rPr lang="en-GB" b="1" dirty="0" smtClean="0"/>
              <a:t>:</a:t>
            </a:r>
            <a:endParaRPr lang="en-GB" b="1" dirty="0"/>
          </a:p>
        </p:txBody>
      </p:sp>
      <p:sp>
        <p:nvSpPr>
          <p:cNvPr id="7" name="TextBox 6"/>
          <p:cNvSpPr txBox="1"/>
          <p:nvPr/>
        </p:nvSpPr>
        <p:spPr>
          <a:xfrm>
            <a:off x="3480370" y="3035753"/>
            <a:ext cx="8357785" cy="1200329"/>
          </a:xfrm>
          <a:prstGeom prst="rect">
            <a:avLst/>
          </a:prstGeom>
          <a:noFill/>
        </p:spPr>
        <p:txBody>
          <a:bodyPr wrap="square" rtlCol="0">
            <a:spAutoFit/>
          </a:bodyPr>
          <a:lstStyle/>
          <a:p>
            <a:r>
              <a:rPr lang="en-GB" dirty="0"/>
              <a:t>This measures the how protective the garment is when put into direct contact with a cold object or source. The sample is placed between a warm plate and a cold plate before an extractor fan is used to cool both plates further, the results are then compared to a reference standard and a final level decided.</a:t>
            </a:r>
          </a:p>
        </p:txBody>
      </p:sp>
      <p:sp>
        <p:nvSpPr>
          <p:cNvPr id="8" name="TextBox 7"/>
          <p:cNvSpPr txBox="1"/>
          <p:nvPr/>
        </p:nvSpPr>
        <p:spPr>
          <a:xfrm>
            <a:off x="9057386" y="4084918"/>
            <a:ext cx="4765707" cy="276999"/>
          </a:xfrm>
          <a:prstGeom prst="rect">
            <a:avLst/>
          </a:prstGeom>
          <a:noFill/>
        </p:spPr>
        <p:txBody>
          <a:bodyPr wrap="square" rtlCol="0">
            <a:spAutoFit/>
          </a:bodyPr>
          <a:lstStyle/>
          <a:p>
            <a:r>
              <a:rPr lang="en-GB" sz="1200" dirty="0"/>
              <a:t>Scored </a:t>
            </a:r>
            <a:r>
              <a:rPr lang="en-GB" sz="1200" dirty="0" smtClean="0"/>
              <a:t>from 0 </a:t>
            </a:r>
            <a:r>
              <a:rPr lang="en-GB" sz="1200" dirty="0"/>
              <a:t>– 4 (X=not been tested)</a:t>
            </a:r>
          </a:p>
        </p:txBody>
      </p:sp>
      <p:sp>
        <p:nvSpPr>
          <p:cNvPr id="9" name="TextBox 8"/>
          <p:cNvSpPr txBox="1"/>
          <p:nvPr/>
        </p:nvSpPr>
        <p:spPr>
          <a:xfrm>
            <a:off x="3480370" y="4258215"/>
            <a:ext cx="8357785" cy="369332"/>
          </a:xfrm>
          <a:prstGeom prst="rect">
            <a:avLst/>
          </a:prstGeom>
          <a:noFill/>
        </p:spPr>
        <p:txBody>
          <a:bodyPr wrap="square" rtlCol="0">
            <a:spAutoFit/>
          </a:bodyPr>
          <a:lstStyle/>
          <a:p>
            <a:r>
              <a:rPr lang="en-GB" b="1" dirty="0"/>
              <a:t>Resistance to </a:t>
            </a:r>
            <a:r>
              <a:rPr lang="en-GB" b="1" smtClean="0"/>
              <a:t>water permeability:</a:t>
            </a:r>
            <a:endParaRPr lang="en-GB" b="1" dirty="0"/>
          </a:p>
        </p:txBody>
      </p:sp>
      <p:sp>
        <p:nvSpPr>
          <p:cNvPr id="10" name="TextBox 9"/>
          <p:cNvSpPr txBox="1"/>
          <p:nvPr/>
        </p:nvSpPr>
        <p:spPr>
          <a:xfrm>
            <a:off x="3480370" y="4627547"/>
            <a:ext cx="8357785" cy="1754326"/>
          </a:xfrm>
          <a:prstGeom prst="rect">
            <a:avLst/>
          </a:prstGeom>
          <a:noFill/>
        </p:spPr>
        <p:txBody>
          <a:bodyPr wrap="square" rtlCol="0">
            <a:spAutoFit/>
          </a:bodyPr>
          <a:lstStyle/>
          <a:p>
            <a:r>
              <a:rPr lang="en-GB" dirty="0"/>
              <a:t>These tests ensure that your hands will be completely safe from water seeping in and is simply a pass (1) or fail (0) (X=not been tested) - if the glove cannot withstand water permeating its fabric after 30 minutes of exposure it will fail. Receiving a Level 0 on this test does not necessarily mean these gloves do not perform highly in the other two areas and can still earn them accreditation. All gloves that achieve this standard must also pass at least level 1 of the EN 388 abrasion </a:t>
            </a:r>
            <a:r>
              <a:rPr lang="en-GB" dirty="0" smtClean="0"/>
              <a:t>tests. </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188354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364466"/>
            <a:ext cx="7772516" cy="954107"/>
          </a:xfrm>
          <a:prstGeom prst="rect">
            <a:avLst/>
          </a:prstGeom>
          <a:noFill/>
        </p:spPr>
        <p:txBody>
          <a:bodyPr wrap="square" rtlCol="0">
            <a:spAutoFit/>
          </a:bodyPr>
          <a:lstStyle/>
          <a:p>
            <a:r>
              <a:rPr lang="en-GB" sz="2800" b="1" dirty="0" smtClean="0"/>
              <a:t>EN 374 – Protective gloves against chemicals and micro-organisms</a:t>
            </a:r>
            <a:endParaRPr lang="en-GB" sz="2800" b="1" dirty="0"/>
          </a:p>
        </p:txBody>
      </p:sp>
      <p:sp>
        <p:nvSpPr>
          <p:cNvPr id="4" name="TextBox 3"/>
          <p:cNvSpPr txBox="1"/>
          <p:nvPr/>
        </p:nvSpPr>
        <p:spPr>
          <a:xfrm>
            <a:off x="3480370" y="1504843"/>
            <a:ext cx="8357785" cy="369332"/>
          </a:xfrm>
          <a:prstGeom prst="rect">
            <a:avLst/>
          </a:prstGeom>
          <a:noFill/>
        </p:spPr>
        <p:txBody>
          <a:bodyPr wrap="square" rtlCol="0">
            <a:spAutoFit/>
          </a:bodyPr>
          <a:lstStyle/>
          <a:p>
            <a:r>
              <a:rPr lang="en-GB" b="1" dirty="0" smtClean="0"/>
              <a:t>EN374:</a:t>
            </a:r>
            <a:endParaRPr lang="en-GB" b="1" dirty="0"/>
          </a:p>
        </p:txBody>
      </p:sp>
      <p:sp>
        <p:nvSpPr>
          <p:cNvPr id="5" name="TextBox 4"/>
          <p:cNvSpPr txBox="1"/>
          <p:nvPr/>
        </p:nvSpPr>
        <p:spPr>
          <a:xfrm>
            <a:off x="3480370" y="2060445"/>
            <a:ext cx="8357785" cy="2308324"/>
          </a:xfrm>
          <a:prstGeom prst="rect">
            <a:avLst/>
          </a:prstGeom>
          <a:noFill/>
        </p:spPr>
        <p:txBody>
          <a:bodyPr wrap="square" rtlCol="0">
            <a:spAutoFit/>
          </a:bodyPr>
          <a:lstStyle/>
          <a:p>
            <a:r>
              <a:rPr lang="en-GB" dirty="0"/>
              <a:t>For a glove to be resistant to micro-organisms it must successfully undergo the penetration test and meet at least Level 2. The penetration test consists of the air leak test and the water leak test.</a:t>
            </a:r>
          </a:p>
          <a:p>
            <a:r>
              <a:rPr lang="en-GB" dirty="0"/>
              <a:t>For the Air leak test the glove is immersed in water and the interior of the glove is filled with pressurised air. Leaks are detected if air bubbles emit from the glove.</a:t>
            </a:r>
          </a:p>
          <a:p>
            <a:r>
              <a:rPr lang="en-GB" dirty="0"/>
              <a:t>For the water leak test the glove is filled with a minimum of 1L of water and hung with the fingers facing down. Leaks are detected by any water droplets appearing on the outside of the glove.</a:t>
            </a:r>
          </a:p>
        </p:txBody>
      </p:sp>
      <p:graphicFrame>
        <p:nvGraphicFramePr>
          <p:cNvPr id="6" name="Table 5"/>
          <p:cNvGraphicFramePr>
            <a:graphicFrameLocks noGrp="1"/>
          </p:cNvGraphicFramePr>
          <p:nvPr>
            <p:extLst>
              <p:ext uri="{D42A27DB-BD31-4B8C-83A1-F6EECF244321}">
                <p14:modId xmlns:p14="http://schemas.microsoft.com/office/powerpoint/2010/main" val="3195705579"/>
              </p:ext>
            </p:extLst>
          </p:nvPr>
        </p:nvGraphicFramePr>
        <p:xfrm>
          <a:off x="6473467" y="4710515"/>
          <a:ext cx="4712842" cy="914400"/>
        </p:xfrm>
        <a:graphic>
          <a:graphicData uri="http://schemas.openxmlformats.org/drawingml/2006/table">
            <a:tbl>
              <a:tblPr firstRow="1" firstCol="1" bandRow="1">
                <a:tableStyleId>{5C22544A-7EE6-4342-B048-85BDC9FD1C3A}</a:tableStyleId>
              </a:tblPr>
              <a:tblGrid>
                <a:gridCol w="2356421"/>
                <a:gridCol w="2356421"/>
              </a:tblGrid>
              <a:tr h="164410">
                <a:tc>
                  <a:txBody>
                    <a:bodyPr/>
                    <a:lstStyle/>
                    <a:p>
                      <a:pPr algn="ctr">
                        <a:lnSpc>
                          <a:spcPts val="1800"/>
                        </a:lnSpc>
                        <a:spcBef>
                          <a:spcPts val="500"/>
                        </a:spcBef>
                        <a:spcAft>
                          <a:spcPts val="0"/>
                        </a:spcAft>
                      </a:pPr>
                      <a:r>
                        <a:rPr lang="en-GB" sz="900" dirty="0">
                          <a:effectLst/>
                        </a:rPr>
                        <a:t>Performance Level</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c>
                  <a:txBody>
                    <a:bodyPr/>
                    <a:lstStyle/>
                    <a:p>
                      <a:pPr algn="ctr">
                        <a:lnSpc>
                          <a:spcPts val="1800"/>
                        </a:lnSpc>
                        <a:spcBef>
                          <a:spcPts val="500"/>
                        </a:spcBef>
                        <a:spcAft>
                          <a:spcPts val="0"/>
                        </a:spcAft>
                      </a:pPr>
                      <a:r>
                        <a:rPr lang="en-GB" sz="900" dirty="0">
                          <a:effectLst/>
                        </a:rPr>
                        <a:t>Acceptable Quality Level</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r>
              <a:tr h="164410">
                <a:tc>
                  <a:txBody>
                    <a:bodyPr/>
                    <a:lstStyle/>
                    <a:p>
                      <a:pPr algn="ctr">
                        <a:lnSpc>
                          <a:spcPts val="1800"/>
                        </a:lnSpc>
                        <a:spcBef>
                          <a:spcPts val="500"/>
                        </a:spcBef>
                        <a:spcAft>
                          <a:spcPts val="0"/>
                        </a:spcAft>
                      </a:pPr>
                      <a:r>
                        <a:rPr lang="en-GB" sz="900">
                          <a:effectLst/>
                        </a:rPr>
                        <a:t>Level 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c>
                  <a:txBody>
                    <a:bodyPr/>
                    <a:lstStyle/>
                    <a:p>
                      <a:pPr algn="ctr">
                        <a:lnSpc>
                          <a:spcPts val="1800"/>
                        </a:lnSpc>
                        <a:spcBef>
                          <a:spcPts val="500"/>
                        </a:spcBef>
                        <a:spcAft>
                          <a:spcPts val="0"/>
                        </a:spcAft>
                      </a:pPr>
                      <a:r>
                        <a:rPr lang="en-GB" sz="900">
                          <a:effectLst/>
                        </a:rPr>
                        <a:t>&gt;0.65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r>
              <a:tr h="164410">
                <a:tc>
                  <a:txBody>
                    <a:bodyPr/>
                    <a:lstStyle/>
                    <a:p>
                      <a:pPr algn="ctr">
                        <a:lnSpc>
                          <a:spcPts val="1800"/>
                        </a:lnSpc>
                        <a:spcBef>
                          <a:spcPts val="500"/>
                        </a:spcBef>
                        <a:spcAft>
                          <a:spcPts val="0"/>
                        </a:spcAft>
                      </a:pPr>
                      <a:r>
                        <a:rPr lang="en-GB" sz="900">
                          <a:effectLst/>
                        </a:rPr>
                        <a:t>Level 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c>
                  <a:txBody>
                    <a:bodyPr/>
                    <a:lstStyle/>
                    <a:p>
                      <a:pPr algn="ctr">
                        <a:lnSpc>
                          <a:spcPts val="1800"/>
                        </a:lnSpc>
                        <a:spcBef>
                          <a:spcPts val="500"/>
                        </a:spcBef>
                        <a:spcAft>
                          <a:spcPts val="0"/>
                        </a:spcAft>
                      </a:pPr>
                      <a:r>
                        <a:rPr lang="en-GB" sz="900">
                          <a:effectLst/>
                        </a:rPr>
                        <a:t>&gt;1.5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r>
              <a:tr h="164410">
                <a:tc>
                  <a:txBody>
                    <a:bodyPr/>
                    <a:lstStyle/>
                    <a:p>
                      <a:pPr algn="ctr">
                        <a:lnSpc>
                          <a:spcPts val="1800"/>
                        </a:lnSpc>
                        <a:spcBef>
                          <a:spcPts val="500"/>
                        </a:spcBef>
                        <a:spcAft>
                          <a:spcPts val="0"/>
                        </a:spcAft>
                      </a:pPr>
                      <a:r>
                        <a:rPr lang="en-GB" sz="900">
                          <a:effectLst/>
                        </a:rPr>
                        <a:t>Level 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c>
                  <a:txBody>
                    <a:bodyPr/>
                    <a:lstStyle/>
                    <a:p>
                      <a:pPr algn="ctr">
                        <a:lnSpc>
                          <a:spcPts val="1800"/>
                        </a:lnSpc>
                        <a:spcBef>
                          <a:spcPts val="500"/>
                        </a:spcBef>
                        <a:spcAft>
                          <a:spcPts val="0"/>
                        </a:spcAft>
                      </a:pPr>
                      <a:r>
                        <a:rPr lang="en-GB" sz="900" dirty="0">
                          <a:effectLst/>
                        </a:rPr>
                        <a:t>&gt;4.0</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158" marR="56158" marT="0" marB="0"/>
                </a:tc>
              </a:tr>
            </a:tbl>
          </a:graphicData>
        </a:graphic>
      </p:graphicFrame>
      <p:sp>
        <p:nvSpPr>
          <p:cNvPr id="7" name="TextBox 6"/>
          <p:cNvSpPr txBox="1"/>
          <p:nvPr/>
        </p:nvSpPr>
        <p:spPr>
          <a:xfrm>
            <a:off x="7130775" y="5733361"/>
            <a:ext cx="3398225" cy="461665"/>
          </a:xfrm>
          <a:prstGeom prst="rect">
            <a:avLst/>
          </a:prstGeom>
          <a:noFill/>
        </p:spPr>
        <p:txBody>
          <a:bodyPr wrap="square" rtlCol="0">
            <a:spAutoFit/>
          </a:bodyPr>
          <a:lstStyle/>
          <a:p>
            <a:r>
              <a:rPr lang="en-GB" sz="1200" dirty="0"/>
              <a:t>Performance Level 2 is deemed to </a:t>
            </a:r>
            <a:r>
              <a:rPr lang="en-GB" sz="1200" dirty="0" smtClean="0"/>
              <a:t>be </a:t>
            </a:r>
            <a:r>
              <a:rPr lang="en-GB" sz="1200" dirty="0"/>
              <a:t>an acceptable </a:t>
            </a:r>
            <a:endParaRPr lang="en-GB" sz="1200" dirty="0" smtClean="0"/>
          </a:p>
          <a:p>
            <a:r>
              <a:rPr lang="en-GB" sz="1200" dirty="0" smtClean="0"/>
              <a:t>barrier </a:t>
            </a:r>
            <a:r>
              <a:rPr lang="en-GB" sz="1200" dirty="0"/>
              <a:t>against </a:t>
            </a:r>
            <a:r>
              <a:rPr lang="en-GB" sz="1200" dirty="0" smtClean="0"/>
              <a:t>microbiological hazards.</a:t>
            </a:r>
            <a:endParaRPr lang="en-GB" sz="1200" dirty="0"/>
          </a:p>
        </p:txBody>
      </p:sp>
      <p:pic>
        <p:nvPicPr>
          <p:cNvPr id="8" name="Picture 7" descr="C:\Users\ad\AppData\Local\Microsoft\Windows\INetCache\Content.Word\374-2 pictogram.png"/>
          <p:cNvPicPr/>
          <p:nvPr/>
        </p:nvPicPr>
        <p:blipFill>
          <a:blip r:embed="rId2"/>
          <a:srcRect/>
          <a:stretch>
            <a:fillRect/>
          </a:stretch>
        </p:blipFill>
        <p:spPr>
          <a:xfrm>
            <a:off x="4156627" y="4738766"/>
            <a:ext cx="1469816" cy="1456260"/>
          </a:xfrm>
          <a:prstGeom prst="rect">
            <a:avLst/>
          </a:prstGeom>
          <a:noFill/>
          <a:ln>
            <a:noFill/>
            <a:prstDash/>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973340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129632"/>
            <a:ext cx="7772516" cy="954107"/>
          </a:xfrm>
          <a:prstGeom prst="rect">
            <a:avLst/>
          </a:prstGeom>
          <a:noFill/>
        </p:spPr>
        <p:txBody>
          <a:bodyPr wrap="square" rtlCol="0">
            <a:spAutoFit/>
          </a:bodyPr>
          <a:lstStyle/>
          <a:p>
            <a:r>
              <a:rPr lang="en-GB" sz="2800" b="1" dirty="0" smtClean="0"/>
              <a:t>EN 374 – Protective gloves against chemicals and micro-organisms</a:t>
            </a:r>
            <a:endParaRPr lang="en-GB" sz="2800" b="1" dirty="0"/>
          </a:p>
        </p:txBody>
      </p:sp>
      <p:sp>
        <p:nvSpPr>
          <p:cNvPr id="3" name="TextBox 2"/>
          <p:cNvSpPr txBox="1"/>
          <p:nvPr/>
        </p:nvSpPr>
        <p:spPr>
          <a:xfrm>
            <a:off x="3480370" y="976017"/>
            <a:ext cx="8357785" cy="369332"/>
          </a:xfrm>
          <a:prstGeom prst="rect">
            <a:avLst/>
          </a:prstGeom>
          <a:noFill/>
        </p:spPr>
        <p:txBody>
          <a:bodyPr wrap="square" rtlCol="0">
            <a:spAutoFit/>
          </a:bodyPr>
          <a:lstStyle/>
          <a:p>
            <a:r>
              <a:rPr lang="en-GB" b="1" dirty="0" smtClean="0"/>
              <a:t>EN374-1:</a:t>
            </a:r>
            <a:endParaRPr lang="en-GB" b="1" dirty="0"/>
          </a:p>
        </p:txBody>
      </p:sp>
      <p:sp>
        <p:nvSpPr>
          <p:cNvPr id="4" name="TextBox 3"/>
          <p:cNvSpPr txBox="1"/>
          <p:nvPr/>
        </p:nvSpPr>
        <p:spPr>
          <a:xfrm>
            <a:off x="3480370" y="1246493"/>
            <a:ext cx="8357785" cy="2062103"/>
          </a:xfrm>
          <a:prstGeom prst="rect">
            <a:avLst/>
          </a:prstGeom>
          <a:noFill/>
        </p:spPr>
        <p:txBody>
          <a:bodyPr wrap="square" rtlCol="0">
            <a:spAutoFit/>
          </a:bodyPr>
          <a:lstStyle/>
          <a:p>
            <a:r>
              <a:rPr lang="en-GB" sz="1600" dirty="0"/>
              <a:t>Resistance to permeation is assessed by measuring the length of time it takes for a chemical to permeate the glove’s material. There are </a:t>
            </a:r>
            <a:r>
              <a:rPr lang="en-GB" sz="1600" dirty="0" smtClean="0"/>
              <a:t>18 </a:t>
            </a:r>
            <a:r>
              <a:rPr lang="en-GB" sz="1600" dirty="0"/>
              <a:t>chemicals which are each given a corresponding letter. </a:t>
            </a:r>
            <a:r>
              <a:rPr lang="en-GB" sz="1600" dirty="0" smtClean="0"/>
              <a:t>Depending on if </a:t>
            </a:r>
            <a:r>
              <a:rPr lang="en-GB" sz="1600" dirty="0"/>
              <a:t>a glove material can resist permeation for </a:t>
            </a:r>
            <a:r>
              <a:rPr lang="en-GB" sz="1600" dirty="0" smtClean="0"/>
              <a:t>1 chemical at level 1. Or 3, or 6 </a:t>
            </a:r>
            <a:r>
              <a:rPr lang="en-GB" sz="1600" dirty="0"/>
              <a:t>chemicals on the list to at least Level 2. The glove is </a:t>
            </a:r>
            <a:endParaRPr lang="en-GB" sz="1600" dirty="0" smtClean="0"/>
          </a:p>
          <a:p>
            <a:r>
              <a:rPr lang="en-GB" sz="1600" dirty="0" smtClean="0"/>
              <a:t>awarded either the type A, B, or C Pictogram and </a:t>
            </a:r>
            <a:r>
              <a:rPr lang="en-GB" sz="1600" dirty="0"/>
              <a:t>the </a:t>
            </a:r>
            <a:endParaRPr lang="en-GB" sz="1600" dirty="0" smtClean="0"/>
          </a:p>
          <a:p>
            <a:r>
              <a:rPr lang="en-GB" sz="1600" dirty="0" smtClean="0"/>
              <a:t>corresponding </a:t>
            </a:r>
            <a:r>
              <a:rPr lang="en-GB" sz="1600" dirty="0"/>
              <a:t>letters for </a:t>
            </a:r>
            <a:r>
              <a:rPr lang="en-GB" sz="1600" dirty="0" smtClean="0"/>
              <a:t>the chemicals </a:t>
            </a:r>
            <a:r>
              <a:rPr lang="en-GB" sz="1600" dirty="0"/>
              <a:t>are placed </a:t>
            </a:r>
            <a:endParaRPr lang="en-GB" sz="1600" dirty="0" smtClean="0"/>
          </a:p>
          <a:p>
            <a:r>
              <a:rPr lang="en-GB" sz="1600" dirty="0" smtClean="0"/>
              <a:t>beneath</a:t>
            </a:r>
            <a:r>
              <a:rPr lang="en-GB" sz="1600" dirty="0"/>
              <a:t>. </a:t>
            </a:r>
            <a:r>
              <a:rPr lang="en-GB" sz="1600" dirty="0" smtClean="0"/>
              <a:t>Other chemicals </a:t>
            </a:r>
            <a:r>
              <a:rPr lang="en-GB" sz="1600" dirty="0"/>
              <a:t>can be </a:t>
            </a:r>
            <a:r>
              <a:rPr lang="en-GB" sz="1600" dirty="0" smtClean="0"/>
              <a:t>tested </a:t>
            </a:r>
            <a:r>
              <a:rPr lang="en-GB" sz="1600" dirty="0"/>
              <a:t>but will not </a:t>
            </a:r>
            <a:endParaRPr lang="en-GB" sz="1600" dirty="0" smtClean="0"/>
          </a:p>
          <a:p>
            <a:r>
              <a:rPr lang="en-GB" sz="1600" dirty="0" smtClean="0"/>
              <a:t>have </a:t>
            </a:r>
            <a:r>
              <a:rPr lang="en-GB" sz="1600" dirty="0"/>
              <a:t>a </a:t>
            </a:r>
            <a:r>
              <a:rPr lang="en-GB" sz="1600" dirty="0" smtClean="0"/>
              <a:t>corresponding </a:t>
            </a:r>
            <a:r>
              <a:rPr lang="en-GB" sz="1600" dirty="0"/>
              <a:t>letter.</a:t>
            </a:r>
          </a:p>
        </p:txBody>
      </p:sp>
      <p:sp>
        <p:nvSpPr>
          <p:cNvPr id="7" name="TextBox 6"/>
          <p:cNvSpPr txBox="1"/>
          <p:nvPr/>
        </p:nvSpPr>
        <p:spPr>
          <a:xfrm>
            <a:off x="4047013" y="6187468"/>
            <a:ext cx="296088" cy="369332"/>
          </a:xfrm>
          <a:prstGeom prst="rect">
            <a:avLst/>
          </a:prstGeom>
          <a:noFill/>
        </p:spPr>
        <p:txBody>
          <a:bodyPr wrap="square" rtlCol="0">
            <a:spAutoFit/>
          </a:bodyPr>
          <a:lstStyle/>
          <a:p>
            <a:r>
              <a:rPr lang="en-GB" b="1" dirty="0" smtClean="0"/>
              <a:t>X</a:t>
            </a:r>
            <a:endParaRPr lang="en-GB" b="1" dirty="0"/>
          </a:p>
        </p:txBody>
      </p:sp>
      <p:sp>
        <p:nvSpPr>
          <p:cNvPr id="8" name="TextBox 7"/>
          <p:cNvSpPr txBox="1"/>
          <p:nvPr/>
        </p:nvSpPr>
        <p:spPr>
          <a:xfrm>
            <a:off x="3888734" y="6449078"/>
            <a:ext cx="990529" cy="215444"/>
          </a:xfrm>
          <a:prstGeom prst="rect">
            <a:avLst/>
          </a:prstGeom>
          <a:noFill/>
        </p:spPr>
        <p:txBody>
          <a:bodyPr wrap="square" rtlCol="0">
            <a:spAutoFit/>
          </a:bodyPr>
          <a:lstStyle/>
          <a:p>
            <a:r>
              <a:rPr lang="en-GB" sz="800" dirty="0" smtClean="0"/>
              <a:t>*Pictogram 1</a:t>
            </a:r>
            <a:endParaRPr lang="en-GB" sz="800" dirty="0"/>
          </a:p>
        </p:txBody>
      </p:sp>
      <p:graphicFrame>
        <p:nvGraphicFramePr>
          <p:cNvPr id="10" name="Table 9"/>
          <p:cNvGraphicFramePr>
            <a:graphicFrameLocks noGrp="1"/>
          </p:cNvGraphicFramePr>
          <p:nvPr>
            <p:extLst>
              <p:ext uri="{D42A27DB-BD31-4B8C-83A1-F6EECF244321}">
                <p14:modId xmlns:p14="http://schemas.microsoft.com/office/powerpoint/2010/main" val="145411366"/>
              </p:ext>
            </p:extLst>
          </p:nvPr>
        </p:nvGraphicFramePr>
        <p:xfrm>
          <a:off x="3949576" y="3477643"/>
          <a:ext cx="3685301" cy="1600200"/>
        </p:xfrm>
        <a:graphic>
          <a:graphicData uri="http://schemas.openxmlformats.org/drawingml/2006/table">
            <a:tbl>
              <a:tblPr firstRow="1" firstCol="1" bandRow="1">
                <a:tableStyleId>{5C22544A-7EE6-4342-B048-85BDC9FD1C3A}</a:tableStyleId>
              </a:tblPr>
              <a:tblGrid>
                <a:gridCol w="1880289"/>
                <a:gridCol w="1805012"/>
              </a:tblGrid>
              <a:tr h="188820">
                <a:tc>
                  <a:txBody>
                    <a:bodyPr/>
                    <a:lstStyle/>
                    <a:p>
                      <a:pPr algn="ctr">
                        <a:lnSpc>
                          <a:spcPts val="1800"/>
                        </a:lnSpc>
                        <a:spcBef>
                          <a:spcPts val="500"/>
                        </a:spcBef>
                        <a:spcAft>
                          <a:spcPts val="0"/>
                        </a:spcAft>
                      </a:pPr>
                      <a:r>
                        <a:rPr lang="en-GB" sz="900" dirty="0">
                          <a:effectLst/>
                        </a:rPr>
                        <a:t>Measured Breakthrough Time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c>
                  <a:txBody>
                    <a:bodyPr/>
                    <a:lstStyle/>
                    <a:p>
                      <a:pPr algn="ctr">
                        <a:lnSpc>
                          <a:spcPts val="1800"/>
                        </a:lnSpc>
                        <a:spcBef>
                          <a:spcPts val="500"/>
                        </a:spcBef>
                        <a:spcAft>
                          <a:spcPts val="0"/>
                        </a:spcAft>
                      </a:pPr>
                      <a:r>
                        <a:rPr lang="en-GB" sz="900">
                          <a:effectLst/>
                        </a:rPr>
                        <a:t>Performance Level</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r>
              <a:tr h="188820">
                <a:tc>
                  <a:txBody>
                    <a:bodyPr/>
                    <a:lstStyle/>
                    <a:p>
                      <a:pPr algn="ctr">
                        <a:lnSpc>
                          <a:spcPts val="1800"/>
                        </a:lnSpc>
                        <a:spcBef>
                          <a:spcPts val="500"/>
                        </a:spcBef>
                        <a:spcAft>
                          <a:spcPts val="0"/>
                        </a:spcAft>
                      </a:pPr>
                      <a:r>
                        <a:rPr lang="en-GB" sz="900">
                          <a:effectLst/>
                        </a:rPr>
                        <a:t>&gt;10 Minutes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c>
                  <a:txBody>
                    <a:bodyPr/>
                    <a:lstStyle/>
                    <a:p>
                      <a:pPr algn="ctr">
                        <a:lnSpc>
                          <a:spcPts val="1800"/>
                        </a:lnSpc>
                        <a:spcBef>
                          <a:spcPts val="500"/>
                        </a:spcBef>
                        <a:spcAft>
                          <a:spcPts val="0"/>
                        </a:spcAft>
                      </a:pPr>
                      <a:r>
                        <a:rPr lang="en-GB" sz="900">
                          <a:effectLst/>
                        </a:rPr>
                        <a:t>Level 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r>
              <a:tr h="188820">
                <a:tc>
                  <a:txBody>
                    <a:bodyPr/>
                    <a:lstStyle/>
                    <a:p>
                      <a:pPr algn="ctr">
                        <a:lnSpc>
                          <a:spcPts val="1800"/>
                        </a:lnSpc>
                        <a:spcBef>
                          <a:spcPts val="500"/>
                        </a:spcBef>
                        <a:spcAft>
                          <a:spcPts val="0"/>
                        </a:spcAft>
                      </a:pPr>
                      <a:r>
                        <a:rPr lang="en-GB" sz="900">
                          <a:effectLst/>
                        </a:rPr>
                        <a:t>&gt;30 Minutes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c>
                  <a:txBody>
                    <a:bodyPr/>
                    <a:lstStyle/>
                    <a:p>
                      <a:pPr algn="ctr">
                        <a:lnSpc>
                          <a:spcPts val="1800"/>
                        </a:lnSpc>
                        <a:spcBef>
                          <a:spcPts val="500"/>
                        </a:spcBef>
                        <a:spcAft>
                          <a:spcPts val="0"/>
                        </a:spcAft>
                      </a:pPr>
                      <a:r>
                        <a:rPr lang="en-GB" sz="900" dirty="0">
                          <a:effectLst/>
                        </a:rPr>
                        <a:t>Level 2</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r>
              <a:tr h="188820">
                <a:tc>
                  <a:txBody>
                    <a:bodyPr/>
                    <a:lstStyle/>
                    <a:p>
                      <a:pPr algn="ctr">
                        <a:lnSpc>
                          <a:spcPts val="1800"/>
                        </a:lnSpc>
                        <a:spcBef>
                          <a:spcPts val="500"/>
                        </a:spcBef>
                        <a:spcAft>
                          <a:spcPts val="0"/>
                        </a:spcAft>
                      </a:pPr>
                      <a:r>
                        <a:rPr lang="en-GB" sz="900">
                          <a:effectLst/>
                        </a:rPr>
                        <a:t>&gt;60 Minutes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c>
                  <a:txBody>
                    <a:bodyPr/>
                    <a:lstStyle/>
                    <a:p>
                      <a:pPr algn="ctr">
                        <a:lnSpc>
                          <a:spcPts val="1800"/>
                        </a:lnSpc>
                        <a:spcBef>
                          <a:spcPts val="500"/>
                        </a:spcBef>
                        <a:spcAft>
                          <a:spcPts val="0"/>
                        </a:spcAft>
                      </a:pPr>
                      <a:r>
                        <a:rPr lang="en-GB" sz="900">
                          <a:effectLst/>
                        </a:rPr>
                        <a:t>Level 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r>
              <a:tr h="188820">
                <a:tc>
                  <a:txBody>
                    <a:bodyPr/>
                    <a:lstStyle/>
                    <a:p>
                      <a:pPr algn="ctr">
                        <a:lnSpc>
                          <a:spcPts val="1800"/>
                        </a:lnSpc>
                        <a:spcBef>
                          <a:spcPts val="500"/>
                        </a:spcBef>
                        <a:spcAft>
                          <a:spcPts val="0"/>
                        </a:spcAft>
                      </a:pPr>
                      <a:r>
                        <a:rPr lang="en-GB" sz="900">
                          <a:effectLst/>
                        </a:rPr>
                        <a:t>&gt;120 Minutes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c>
                  <a:txBody>
                    <a:bodyPr/>
                    <a:lstStyle/>
                    <a:p>
                      <a:pPr algn="ctr">
                        <a:lnSpc>
                          <a:spcPts val="1800"/>
                        </a:lnSpc>
                        <a:spcBef>
                          <a:spcPts val="500"/>
                        </a:spcBef>
                        <a:spcAft>
                          <a:spcPts val="0"/>
                        </a:spcAft>
                      </a:pPr>
                      <a:r>
                        <a:rPr lang="en-GB" sz="900">
                          <a:effectLst/>
                        </a:rPr>
                        <a:t>Level 4</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r>
              <a:tr h="188820">
                <a:tc>
                  <a:txBody>
                    <a:bodyPr/>
                    <a:lstStyle/>
                    <a:p>
                      <a:pPr algn="ctr">
                        <a:lnSpc>
                          <a:spcPts val="1800"/>
                        </a:lnSpc>
                        <a:spcBef>
                          <a:spcPts val="500"/>
                        </a:spcBef>
                        <a:spcAft>
                          <a:spcPts val="0"/>
                        </a:spcAft>
                      </a:pPr>
                      <a:r>
                        <a:rPr lang="en-GB" sz="900">
                          <a:effectLst/>
                        </a:rPr>
                        <a:t>&gt;240 Minutes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c>
                  <a:txBody>
                    <a:bodyPr/>
                    <a:lstStyle/>
                    <a:p>
                      <a:pPr algn="ctr">
                        <a:lnSpc>
                          <a:spcPts val="1800"/>
                        </a:lnSpc>
                        <a:spcBef>
                          <a:spcPts val="500"/>
                        </a:spcBef>
                        <a:spcAft>
                          <a:spcPts val="0"/>
                        </a:spcAft>
                      </a:pPr>
                      <a:r>
                        <a:rPr lang="en-GB" sz="900">
                          <a:effectLst/>
                        </a:rPr>
                        <a:t>Level 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r>
              <a:tr h="188820">
                <a:tc>
                  <a:txBody>
                    <a:bodyPr/>
                    <a:lstStyle/>
                    <a:p>
                      <a:pPr algn="ctr">
                        <a:lnSpc>
                          <a:spcPts val="1800"/>
                        </a:lnSpc>
                        <a:spcBef>
                          <a:spcPts val="500"/>
                        </a:spcBef>
                        <a:spcAft>
                          <a:spcPts val="0"/>
                        </a:spcAft>
                      </a:pPr>
                      <a:r>
                        <a:rPr lang="en-GB" sz="900">
                          <a:effectLst/>
                        </a:rPr>
                        <a:t>&gt;480 Minutes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c>
                  <a:txBody>
                    <a:bodyPr/>
                    <a:lstStyle/>
                    <a:p>
                      <a:pPr algn="ctr">
                        <a:lnSpc>
                          <a:spcPts val="1800"/>
                        </a:lnSpc>
                        <a:spcBef>
                          <a:spcPts val="500"/>
                        </a:spcBef>
                        <a:spcAft>
                          <a:spcPts val="0"/>
                        </a:spcAft>
                      </a:pPr>
                      <a:r>
                        <a:rPr lang="en-GB" sz="900" dirty="0">
                          <a:effectLst/>
                        </a:rPr>
                        <a:t>Level 6</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646" marR="56646" marT="0" marB="0"/>
                </a:tc>
              </a:tr>
            </a:tbl>
          </a:graphicData>
        </a:graphic>
      </p:graphicFrame>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0852" y="5438907"/>
            <a:ext cx="914402" cy="950978"/>
          </a:xfrm>
          <a:prstGeom prst="rect">
            <a:avLst/>
          </a:prstGeom>
        </p:spPr>
      </p:pic>
      <p:sp>
        <p:nvSpPr>
          <p:cNvPr id="14" name="TextBox 13"/>
          <p:cNvSpPr txBox="1"/>
          <p:nvPr/>
        </p:nvSpPr>
        <p:spPr>
          <a:xfrm>
            <a:off x="3466246" y="5308102"/>
            <a:ext cx="1457623" cy="261610"/>
          </a:xfrm>
          <a:prstGeom prst="rect">
            <a:avLst/>
          </a:prstGeom>
          <a:noFill/>
        </p:spPr>
        <p:txBody>
          <a:bodyPr wrap="square" rtlCol="0">
            <a:spAutoFit/>
          </a:bodyPr>
          <a:lstStyle/>
          <a:p>
            <a:r>
              <a:rPr lang="en-GB" sz="1100" b="1" dirty="0" smtClean="0"/>
              <a:t>EN374-1:2016/type C</a:t>
            </a:r>
            <a:endParaRPr lang="en-GB" sz="1100" b="1" dirty="0"/>
          </a:p>
        </p:txBody>
      </p:sp>
      <p:sp>
        <p:nvSpPr>
          <p:cNvPr id="15" name="TextBox 14"/>
          <p:cNvSpPr txBox="1"/>
          <p:nvPr/>
        </p:nvSpPr>
        <p:spPr>
          <a:xfrm>
            <a:off x="5485797" y="6188692"/>
            <a:ext cx="1066189" cy="369332"/>
          </a:xfrm>
          <a:prstGeom prst="rect">
            <a:avLst/>
          </a:prstGeom>
          <a:noFill/>
        </p:spPr>
        <p:txBody>
          <a:bodyPr wrap="square" rtlCol="0">
            <a:spAutoFit/>
          </a:bodyPr>
          <a:lstStyle/>
          <a:p>
            <a:r>
              <a:rPr lang="en-GB" b="1" dirty="0" smtClean="0"/>
              <a:t>X.X.X</a:t>
            </a:r>
            <a:endParaRPr lang="en-GB" b="1" dirty="0"/>
          </a:p>
        </p:txBody>
      </p:sp>
      <p:sp>
        <p:nvSpPr>
          <p:cNvPr id="16" name="TextBox 15"/>
          <p:cNvSpPr txBox="1"/>
          <p:nvPr/>
        </p:nvSpPr>
        <p:spPr>
          <a:xfrm>
            <a:off x="5489699" y="6450302"/>
            <a:ext cx="990529" cy="215444"/>
          </a:xfrm>
          <a:prstGeom prst="rect">
            <a:avLst/>
          </a:prstGeom>
          <a:noFill/>
        </p:spPr>
        <p:txBody>
          <a:bodyPr wrap="square" rtlCol="0">
            <a:spAutoFit/>
          </a:bodyPr>
          <a:lstStyle/>
          <a:p>
            <a:r>
              <a:rPr lang="en-GB" sz="800" dirty="0" smtClean="0"/>
              <a:t>*Pictogram 2</a:t>
            </a:r>
            <a:endParaRPr lang="en-GB" sz="8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1817" y="5440131"/>
            <a:ext cx="914402" cy="950978"/>
          </a:xfrm>
          <a:prstGeom prst="rect">
            <a:avLst/>
          </a:prstGeom>
        </p:spPr>
      </p:pic>
      <p:sp>
        <p:nvSpPr>
          <p:cNvPr id="18" name="TextBox 17"/>
          <p:cNvSpPr txBox="1"/>
          <p:nvPr/>
        </p:nvSpPr>
        <p:spPr>
          <a:xfrm>
            <a:off x="5067211" y="5309326"/>
            <a:ext cx="1457623" cy="261610"/>
          </a:xfrm>
          <a:prstGeom prst="rect">
            <a:avLst/>
          </a:prstGeom>
          <a:noFill/>
        </p:spPr>
        <p:txBody>
          <a:bodyPr wrap="square" rtlCol="0">
            <a:spAutoFit/>
          </a:bodyPr>
          <a:lstStyle/>
          <a:p>
            <a:r>
              <a:rPr lang="en-GB" sz="1100" b="1" dirty="0" smtClean="0"/>
              <a:t>EN374-1:2016/type B</a:t>
            </a:r>
            <a:endParaRPr lang="en-GB" sz="1100" b="1" dirty="0"/>
          </a:p>
        </p:txBody>
      </p:sp>
      <p:sp>
        <p:nvSpPr>
          <p:cNvPr id="19" name="TextBox 18"/>
          <p:cNvSpPr txBox="1"/>
          <p:nvPr/>
        </p:nvSpPr>
        <p:spPr>
          <a:xfrm>
            <a:off x="6719528" y="6187468"/>
            <a:ext cx="1295255" cy="369332"/>
          </a:xfrm>
          <a:prstGeom prst="rect">
            <a:avLst/>
          </a:prstGeom>
          <a:noFill/>
        </p:spPr>
        <p:txBody>
          <a:bodyPr wrap="square" rtlCol="0">
            <a:spAutoFit/>
          </a:bodyPr>
          <a:lstStyle/>
          <a:p>
            <a:r>
              <a:rPr lang="en-GB" b="1" dirty="0" smtClean="0"/>
              <a:t>X.X.X.X.X.X</a:t>
            </a:r>
            <a:endParaRPr lang="en-GB" b="1" dirty="0"/>
          </a:p>
        </p:txBody>
      </p:sp>
      <p:sp>
        <p:nvSpPr>
          <p:cNvPr id="20" name="TextBox 19"/>
          <p:cNvSpPr txBox="1"/>
          <p:nvPr/>
        </p:nvSpPr>
        <p:spPr>
          <a:xfrm>
            <a:off x="7014991" y="6449078"/>
            <a:ext cx="990529" cy="215444"/>
          </a:xfrm>
          <a:prstGeom prst="rect">
            <a:avLst/>
          </a:prstGeom>
          <a:noFill/>
        </p:spPr>
        <p:txBody>
          <a:bodyPr wrap="square" rtlCol="0">
            <a:spAutoFit/>
          </a:bodyPr>
          <a:lstStyle/>
          <a:p>
            <a:r>
              <a:rPr lang="en-GB" sz="800" dirty="0" smtClean="0"/>
              <a:t>*Pictogram 3</a:t>
            </a:r>
            <a:endParaRPr lang="en-GB" sz="800"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109" y="5438907"/>
            <a:ext cx="914402" cy="950978"/>
          </a:xfrm>
          <a:prstGeom prst="rect">
            <a:avLst/>
          </a:prstGeom>
        </p:spPr>
      </p:pic>
      <p:sp>
        <p:nvSpPr>
          <p:cNvPr id="22" name="TextBox 21"/>
          <p:cNvSpPr txBox="1"/>
          <p:nvPr/>
        </p:nvSpPr>
        <p:spPr>
          <a:xfrm>
            <a:off x="6592503" y="5308102"/>
            <a:ext cx="1457623" cy="261610"/>
          </a:xfrm>
          <a:prstGeom prst="rect">
            <a:avLst/>
          </a:prstGeom>
          <a:noFill/>
        </p:spPr>
        <p:txBody>
          <a:bodyPr wrap="square" rtlCol="0">
            <a:spAutoFit/>
          </a:bodyPr>
          <a:lstStyle/>
          <a:p>
            <a:r>
              <a:rPr lang="en-GB" sz="1100" b="1" dirty="0" smtClean="0"/>
              <a:t>EN374-1:2016/type A</a:t>
            </a:r>
            <a:endParaRPr lang="en-GB" sz="1100" b="1" dirty="0"/>
          </a:p>
        </p:txBody>
      </p:sp>
      <p:graphicFrame>
        <p:nvGraphicFramePr>
          <p:cNvPr id="23" name="Table 22"/>
          <p:cNvGraphicFramePr>
            <a:graphicFrameLocks noGrp="1"/>
          </p:cNvGraphicFramePr>
          <p:nvPr>
            <p:extLst>
              <p:ext uri="{D42A27DB-BD31-4B8C-83A1-F6EECF244321}">
                <p14:modId xmlns:p14="http://schemas.microsoft.com/office/powerpoint/2010/main" val="636019547"/>
              </p:ext>
            </p:extLst>
          </p:nvPr>
        </p:nvGraphicFramePr>
        <p:xfrm>
          <a:off x="8163786" y="2105678"/>
          <a:ext cx="3708204" cy="4343400"/>
        </p:xfrm>
        <a:graphic>
          <a:graphicData uri="http://schemas.openxmlformats.org/drawingml/2006/table">
            <a:tbl>
              <a:tblPr firstRow="1" firstCol="1" bandRow="1">
                <a:tableStyleId>{5C22544A-7EE6-4342-B048-85BDC9FD1C3A}</a:tableStyleId>
              </a:tblPr>
              <a:tblGrid>
                <a:gridCol w="1854102"/>
                <a:gridCol w="1854102"/>
              </a:tblGrid>
              <a:tr h="173368">
                <a:tc>
                  <a:txBody>
                    <a:bodyPr/>
                    <a:lstStyle/>
                    <a:p>
                      <a:pPr algn="ctr">
                        <a:lnSpc>
                          <a:spcPts val="1800"/>
                        </a:lnSpc>
                        <a:spcBef>
                          <a:spcPts val="500"/>
                        </a:spcBef>
                        <a:spcAft>
                          <a:spcPts val="0"/>
                        </a:spcAft>
                      </a:pPr>
                      <a:r>
                        <a:rPr lang="en-GB" sz="800" dirty="0">
                          <a:effectLst/>
                        </a:rPr>
                        <a:t>Code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dirty="0">
                          <a:effectLst/>
                        </a:rPr>
                        <a:t>Chemical</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A</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Methanol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B</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Acetone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C</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Acetonitrile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D</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Dichloromethane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Carbon disulphide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F</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Toluene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G</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Diethylamine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H</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Tetrahydrofuran</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I</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Ethyl acetate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J</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n-Heptane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K</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Sodium hydroxide 40%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a:effectLst/>
                        </a:rPr>
                        <a:t>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c>
                  <a:txBody>
                    <a:bodyPr/>
                    <a:lstStyle/>
                    <a:p>
                      <a:pPr algn="ctr">
                        <a:lnSpc>
                          <a:spcPts val="1800"/>
                        </a:lnSpc>
                        <a:spcBef>
                          <a:spcPts val="500"/>
                        </a:spcBef>
                        <a:spcAft>
                          <a:spcPts val="0"/>
                        </a:spcAft>
                      </a:pPr>
                      <a:r>
                        <a:rPr lang="en-GB" sz="800">
                          <a:effectLst/>
                        </a:rPr>
                        <a:t>Sulfuric acid 96%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dirty="0" smtClean="0">
                          <a:effectLst/>
                        </a:rPr>
                        <a:t>M (New</a:t>
                      </a:r>
                      <a:r>
                        <a:rPr lang="en-GB" sz="800" baseline="0" dirty="0" smtClean="0">
                          <a:effectLst/>
                        </a:rPr>
                        <a:t> addition)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solidFill>
                      <a:schemeClr val="accent6"/>
                    </a:solidFill>
                  </a:tcPr>
                </a:tc>
                <a:tc>
                  <a:txBody>
                    <a:bodyPr/>
                    <a:lstStyle/>
                    <a:p>
                      <a:pPr algn="ctr">
                        <a:lnSpc>
                          <a:spcPts val="1800"/>
                        </a:lnSpc>
                        <a:spcBef>
                          <a:spcPts val="500"/>
                        </a:spcBef>
                        <a:spcAft>
                          <a:spcPts val="0"/>
                        </a:spcAft>
                      </a:pPr>
                      <a:r>
                        <a:rPr lang="en-GB" sz="800">
                          <a:effectLst/>
                        </a:rPr>
                        <a:t>Nitric Acid 65%</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dirty="0" smtClean="0">
                          <a:effectLst/>
                        </a:rPr>
                        <a:t>N (New</a:t>
                      </a:r>
                      <a:r>
                        <a:rPr lang="en-GB" sz="800" baseline="0" dirty="0" smtClean="0">
                          <a:effectLst/>
                        </a:rPr>
                        <a:t> addition)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solidFill>
                      <a:schemeClr val="accent6"/>
                    </a:solidFill>
                  </a:tcPr>
                </a:tc>
                <a:tc>
                  <a:txBody>
                    <a:bodyPr/>
                    <a:lstStyle/>
                    <a:p>
                      <a:pPr algn="ctr">
                        <a:lnSpc>
                          <a:spcPts val="1800"/>
                        </a:lnSpc>
                        <a:spcBef>
                          <a:spcPts val="500"/>
                        </a:spcBef>
                        <a:spcAft>
                          <a:spcPts val="0"/>
                        </a:spcAft>
                      </a:pPr>
                      <a:r>
                        <a:rPr lang="en-GB" sz="800">
                          <a:effectLst/>
                        </a:rPr>
                        <a:t>Acetic Acid 99%</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dirty="0" smtClean="0">
                          <a:effectLst/>
                        </a:rPr>
                        <a:t>O (New</a:t>
                      </a:r>
                      <a:r>
                        <a:rPr lang="en-GB" sz="800" baseline="0" dirty="0" smtClean="0">
                          <a:effectLst/>
                        </a:rPr>
                        <a:t> addition)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solidFill>
                      <a:schemeClr val="accent6"/>
                    </a:solidFill>
                  </a:tcPr>
                </a:tc>
                <a:tc>
                  <a:txBody>
                    <a:bodyPr/>
                    <a:lstStyle/>
                    <a:p>
                      <a:pPr algn="ctr">
                        <a:lnSpc>
                          <a:spcPts val="1800"/>
                        </a:lnSpc>
                        <a:spcBef>
                          <a:spcPts val="500"/>
                        </a:spcBef>
                        <a:spcAft>
                          <a:spcPts val="0"/>
                        </a:spcAft>
                      </a:pPr>
                      <a:r>
                        <a:rPr lang="en-GB" sz="800">
                          <a:effectLst/>
                        </a:rPr>
                        <a:t>Ammonium Hydroxide 25%</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dirty="0" smtClean="0">
                          <a:effectLst/>
                        </a:rPr>
                        <a:t>P (New</a:t>
                      </a:r>
                      <a:r>
                        <a:rPr lang="en-GB" sz="800" baseline="0" dirty="0" smtClean="0">
                          <a:effectLst/>
                        </a:rPr>
                        <a:t> addition)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solidFill>
                      <a:schemeClr val="accent6"/>
                    </a:solidFill>
                  </a:tcPr>
                </a:tc>
                <a:tc>
                  <a:txBody>
                    <a:bodyPr/>
                    <a:lstStyle/>
                    <a:p>
                      <a:pPr algn="ctr">
                        <a:lnSpc>
                          <a:spcPts val="1800"/>
                        </a:lnSpc>
                        <a:spcBef>
                          <a:spcPts val="500"/>
                        </a:spcBef>
                        <a:spcAft>
                          <a:spcPts val="0"/>
                        </a:spcAft>
                      </a:pPr>
                      <a:r>
                        <a:rPr lang="en-GB" sz="800">
                          <a:effectLst/>
                        </a:rPr>
                        <a:t>Hydrogen Peroxide 30%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dirty="0" smtClean="0">
                          <a:effectLst/>
                        </a:rPr>
                        <a:t>S (New</a:t>
                      </a:r>
                      <a:r>
                        <a:rPr lang="en-GB" sz="800" baseline="0" dirty="0" smtClean="0">
                          <a:effectLst/>
                        </a:rPr>
                        <a:t> addition)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solidFill>
                      <a:schemeClr val="accent6"/>
                    </a:solidFill>
                  </a:tcPr>
                </a:tc>
                <a:tc>
                  <a:txBody>
                    <a:bodyPr/>
                    <a:lstStyle/>
                    <a:p>
                      <a:pPr algn="ctr">
                        <a:lnSpc>
                          <a:spcPts val="1800"/>
                        </a:lnSpc>
                        <a:spcBef>
                          <a:spcPts val="500"/>
                        </a:spcBef>
                        <a:spcAft>
                          <a:spcPts val="0"/>
                        </a:spcAft>
                      </a:pPr>
                      <a:r>
                        <a:rPr lang="en-GB" sz="800">
                          <a:effectLst/>
                        </a:rPr>
                        <a:t>Hydrofluoric acid 40%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r h="173368">
                <a:tc>
                  <a:txBody>
                    <a:bodyPr/>
                    <a:lstStyle/>
                    <a:p>
                      <a:pPr algn="ctr">
                        <a:lnSpc>
                          <a:spcPts val="1800"/>
                        </a:lnSpc>
                        <a:spcBef>
                          <a:spcPts val="500"/>
                        </a:spcBef>
                        <a:spcAft>
                          <a:spcPts val="0"/>
                        </a:spcAft>
                      </a:pPr>
                      <a:r>
                        <a:rPr lang="en-GB" sz="800" dirty="0" smtClean="0">
                          <a:effectLst/>
                        </a:rPr>
                        <a:t>T (New</a:t>
                      </a:r>
                      <a:r>
                        <a:rPr lang="en-GB" sz="800" baseline="0" dirty="0" smtClean="0">
                          <a:effectLst/>
                        </a:rPr>
                        <a:t> addition)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solidFill>
                      <a:schemeClr val="accent6"/>
                    </a:solidFill>
                  </a:tcPr>
                </a:tc>
                <a:tc>
                  <a:txBody>
                    <a:bodyPr/>
                    <a:lstStyle/>
                    <a:p>
                      <a:pPr algn="ctr">
                        <a:lnSpc>
                          <a:spcPts val="1800"/>
                        </a:lnSpc>
                        <a:spcBef>
                          <a:spcPts val="500"/>
                        </a:spcBef>
                        <a:spcAft>
                          <a:spcPts val="0"/>
                        </a:spcAft>
                      </a:pPr>
                      <a:r>
                        <a:rPr lang="en-GB" sz="800" dirty="0">
                          <a:effectLst/>
                        </a:rPr>
                        <a:t>Formaldehyde 37%</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858" marR="47858" marT="0" marB="0"/>
                </a:tc>
              </a:tr>
            </a:tbl>
          </a:graphicData>
        </a:graphic>
      </p:graphicFrame>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415297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399" y="5760435"/>
            <a:ext cx="7155450" cy="652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smtClean="0"/>
              <a:t>This presentation’s intellectual property and design where applicable belongs to:</a:t>
            </a:r>
            <a:br>
              <a:rPr lang="en-GB" sz="1600" smtClean="0"/>
            </a:br>
            <a:r>
              <a:rPr lang="en-GB" sz="1600" b="1" smtClean="0">
                <a:solidFill>
                  <a:schemeClr val="accent1"/>
                </a:solidFill>
              </a:rPr>
              <a:t>BEESWIFT Ltd, Delta Point, Greets Green Road, West Bromwich, B70 9PL. UK.</a:t>
            </a:r>
            <a:endParaRPr lang="en-GB" sz="1600" b="1" dirty="0">
              <a:solidFill>
                <a:schemeClr val="accent1"/>
              </a:solidFill>
            </a:endParaRPr>
          </a:p>
        </p:txBody>
      </p:sp>
      <p:sp>
        <p:nvSpPr>
          <p:cNvPr id="4" name="Title 1"/>
          <p:cNvSpPr txBox="1">
            <a:spLocks/>
          </p:cNvSpPr>
          <p:nvPr/>
        </p:nvSpPr>
        <p:spPr>
          <a:xfrm>
            <a:off x="4571413" y="2592987"/>
            <a:ext cx="5175422" cy="146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t>For further information please visit </a:t>
            </a:r>
            <a:r>
              <a:rPr lang="en-GB" sz="2800" b="1" dirty="0" smtClean="0">
                <a:hlinkClick r:id="rId2"/>
              </a:rPr>
              <a:t>www.Beeswift.co.uk</a:t>
            </a:r>
            <a:endParaRPr lang="en-GB" sz="2800" b="1" dirty="0" smtClean="0"/>
          </a:p>
          <a:p>
            <a:pPr algn="ctr"/>
            <a:r>
              <a:rPr lang="en-GB" sz="2800" b="1" dirty="0" smtClean="0"/>
              <a:t>Or contact a sales representative at sales@Beeswift.com</a:t>
            </a:r>
            <a:endParaRPr lang="en-GB"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239609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0370" y="685739"/>
            <a:ext cx="6479176" cy="523220"/>
          </a:xfrm>
          <a:prstGeom prst="rect">
            <a:avLst/>
          </a:prstGeom>
          <a:noFill/>
        </p:spPr>
        <p:txBody>
          <a:bodyPr wrap="square" rtlCol="0">
            <a:spAutoFit/>
          </a:bodyPr>
          <a:lstStyle/>
          <a:p>
            <a:r>
              <a:rPr lang="en-GB" sz="2800" b="1" dirty="0" smtClean="0"/>
              <a:t>EN 420 – General Requirements for Gloves</a:t>
            </a:r>
            <a:endParaRPr lang="en-GB" sz="2800" b="1" dirty="0"/>
          </a:p>
        </p:txBody>
      </p:sp>
      <p:sp>
        <p:nvSpPr>
          <p:cNvPr id="4" name="TextBox 3"/>
          <p:cNvSpPr txBox="1"/>
          <p:nvPr/>
        </p:nvSpPr>
        <p:spPr>
          <a:xfrm>
            <a:off x="3480370" y="1344768"/>
            <a:ext cx="8357785" cy="646331"/>
          </a:xfrm>
          <a:prstGeom prst="rect">
            <a:avLst/>
          </a:prstGeom>
          <a:noFill/>
        </p:spPr>
        <p:txBody>
          <a:bodyPr wrap="square" rtlCol="0">
            <a:spAutoFit/>
          </a:bodyPr>
          <a:lstStyle/>
          <a:p>
            <a:r>
              <a:rPr lang="en-GB" dirty="0" smtClean="0"/>
              <a:t>This standard defines the general requirements for all protective gloves in terms of construction, fitness of purpose, safety, etc.</a:t>
            </a:r>
            <a:endParaRPr lang="en-GB" dirty="0"/>
          </a:p>
        </p:txBody>
      </p:sp>
      <p:sp>
        <p:nvSpPr>
          <p:cNvPr id="5" name="TextBox 4"/>
          <p:cNvSpPr txBox="1"/>
          <p:nvPr/>
        </p:nvSpPr>
        <p:spPr>
          <a:xfrm>
            <a:off x="3480370" y="2238574"/>
            <a:ext cx="8357785" cy="369332"/>
          </a:xfrm>
          <a:prstGeom prst="rect">
            <a:avLst/>
          </a:prstGeom>
          <a:noFill/>
        </p:spPr>
        <p:txBody>
          <a:bodyPr wrap="square" rtlCol="0">
            <a:spAutoFit/>
          </a:bodyPr>
          <a:lstStyle/>
          <a:p>
            <a:r>
              <a:rPr lang="en-GB" dirty="0" smtClean="0"/>
              <a:t>- The gloves themselves should not impose a risk or cause injury.</a:t>
            </a:r>
            <a:endParaRPr lang="en-GB" dirty="0"/>
          </a:p>
        </p:txBody>
      </p:sp>
      <p:sp>
        <p:nvSpPr>
          <p:cNvPr id="6" name="TextBox 5"/>
          <p:cNvSpPr txBox="1"/>
          <p:nvPr/>
        </p:nvSpPr>
        <p:spPr>
          <a:xfrm>
            <a:off x="3480370" y="2607906"/>
            <a:ext cx="8357785" cy="369332"/>
          </a:xfrm>
          <a:prstGeom prst="rect">
            <a:avLst/>
          </a:prstGeom>
          <a:noFill/>
        </p:spPr>
        <p:txBody>
          <a:bodyPr wrap="square" rtlCol="0">
            <a:spAutoFit/>
          </a:bodyPr>
          <a:lstStyle/>
          <a:p>
            <a:r>
              <a:rPr lang="en-GB" dirty="0" smtClean="0"/>
              <a:t>- The pH of the gloves should be as close as possible to neutral.</a:t>
            </a:r>
            <a:endParaRPr lang="en-GB" dirty="0"/>
          </a:p>
        </p:txBody>
      </p:sp>
      <p:sp>
        <p:nvSpPr>
          <p:cNvPr id="7" name="TextBox 6"/>
          <p:cNvSpPr txBox="1"/>
          <p:nvPr/>
        </p:nvSpPr>
        <p:spPr>
          <a:xfrm>
            <a:off x="3480370" y="2977238"/>
            <a:ext cx="8357785" cy="369332"/>
          </a:xfrm>
          <a:prstGeom prst="rect">
            <a:avLst/>
          </a:prstGeom>
          <a:noFill/>
        </p:spPr>
        <p:txBody>
          <a:bodyPr wrap="square" rtlCol="0">
            <a:spAutoFit/>
          </a:bodyPr>
          <a:lstStyle/>
          <a:p>
            <a:r>
              <a:rPr lang="en-GB" dirty="0" smtClean="0"/>
              <a:t>- Leather gloves should have a pH value between 3.5 – 9.5.</a:t>
            </a:r>
            <a:endParaRPr lang="en-GB" dirty="0"/>
          </a:p>
        </p:txBody>
      </p:sp>
      <p:sp>
        <p:nvSpPr>
          <p:cNvPr id="8" name="TextBox 7"/>
          <p:cNvSpPr txBox="1"/>
          <p:nvPr/>
        </p:nvSpPr>
        <p:spPr>
          <a:xfrm>
            <a:off x="3480370" y="3346570"/>
            <a:ext cx="8357785" cy="369332"/>
          </a:xfrm>
          <a:prstGeom prst="rect">
            <a:avLst/>
          </a:prstGeom>
          <a:noFill/>
        </p:spPr>
        <p:txBody>
          <a:bodyPr wrap="square" rtlCol="0">
            <a:spAutoFit/>
          </a:bodyPr>
          <a:lstStyle/>
          <a:p>
            <a:r>
              <a:rPr lang="en-GB" dirty="0" smtClean="0"/>
              <a:t>- The highest permitted value for chromium is 3 mg/kg (Chrome VI).</a:t>
            </a:r>
            <a:endParaRPr lang="en-GB" dirty="0"/>
          </a:p>
        </p:txBody>
      </p:sp>
      <p:sp>
        <p:nvSpPr>
          <p:cNvPr id="9" name="TextBox 8"/>
          <p:cNvSpPr txBox="1"/>
          <p:nvPr/>
        </p:nvSpPr>
        <p:spPr>
          <a:xfrm>
            <a:off x="3480369" y="3715902"/>
            <a:ext cx="8357785" cy="646331"/>
          </a:xfrm>
          <a:prstGeom prst="rect">
            <a:avLst/>
          </a:prstGeom>
          <a:noFill/>
        </p:spPr>
        <p:txBody>
          <a:bodyPr wrap="square" rtlCol="0">
            <a:spAutoFit/>
          </a:bodyPr>
          <a:lstStyle/>
          <a:p>
            <a:r>
              <a:rPr lang="en-GB" dirty="0" smtClean="0"/>
              <a:t>- Specific details of any substance used in the glove which is known to cause allergies  must be listed.</a:t>
            </a:r>
            <a:endParaRPr lang="en-GB" dirty="0"/>
          </a:p>
        </p:txBody>
      </p:sp>
      <p:sp>
        <p:nvSpPr>
          <p:cNvPr id="10" name="TextBox 9"/>
          <p:cNvSpPr txBox="1"/>
          <p:nvPr/>
        </p:nvSpPr>
        <p:spPr>
          <a:xfrm>
            <a:off x="3480369" y="4362233"/>
            <a:ext cx="8357785" cy="646331"/>
          </a:xfrm>
          <a:prstGeom prst="rect">
            <a:avLst/>
          </a:prstGeom>
          <a:noFill/>
        </p:spPr>
        <p:txBody>
          <a:bodyPr wrap="square" rtlCol="0">
            <a:spAutoFit/>
          </a:bodyPr>
          <a:lstStyle/>
          <a:p>
            <a:r>
              <a:rPr lang="en-GB" dirty="0" smtClean="0"/>
              <a:t>- Sized by reference to an agreed common European hand size, for example, minimum length.</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633385820"/>
              </p:ext>
            </p:extLst>
          </p:nvPr>
        </p:nvGraphicFramePr>
        <p:xfrm>
          <a:off x="3965525" y="4994087"/>
          <a:ext cx="7600402" cy="1387076"/>
        </p:xfrm>
        <a:graphic>
          <a:graphicData uri="http://schemas.openxmlformats.org/drawingml/2006/table">
            <a:tbl>
              <a:tblPr firstRow="1" bandRow="1">
                <a:tableStyleId>{5C22544A-7EE6-4342-B048-85BDC9FD1C3A}</a:tableStyleId>
              </a:tblPr>
              <a:tblGrid>
                <a:gridCol w="3124539"/>
                <a:gridCol w="770311"/>
                <a:gridCol w="770311"/>
                <a:gridCol w="724093"/>
                <a:gridCol w="724092"/>
                <a:gridCol w="762607"/>
                <a:gridCol w="724449"/>
              </a:tblGrid>
              <a:tr h="346769">
                <a:tc>
                  <a:txBody>
                    <a:bodyPr/>
                    <a:lstStyle/>
                    <a:p>
                      <a:r>
                        <a:rPr lang="en-GB" sz="1600" dirty="0" smtClean="0"/>
                        <a:t>Glove Size</a:t>
                      </a:r>
                      <a:endParaRPr lang="en-GB" sz="1600" dirty="0"/>
                    </a:p>
                  </a:txBody>
                  <a:tcPr marL="85505" marR="85505" marT="42752" marB="42752"/>
                </a:tc>
                <a:tc>
                  <a:txBody>
                    <a:bodyPr/>
                    <a:lstStyle/>
                    <a:p>
                      <a:pPr algn="ctr"/>
                      <a:r>
                        <a:rPr lang="en-GB" sz="1600" dirty="0" smtClean="0"/>
                        <a:t>6</a:t>
                      </a:r>
                      <a:endParaRPr lang="en-GB" sz="1600" dirty="0"/>
                    </a:p>
                  </a:txBody>
                  <a:tcPr marL="85505" marR="85505" marT="42752" marB="42752"/>
                </a:tc>
                <a:tc>
                  <a:txBody>
                    <a:bodyPr/>
                    <a:lstStyle/>
                    <a:p>
                      <a:pPr algn="ctr"/>
                      <a:r>
                        <a:rPr lang="en-GB" sz="1600" dirty="0" smtClean="0"/>
                        <a:t>7</a:t>
                      </a:r>
                      <a:endParaRPr lang="en-GB" sz="1600" dirty="0"/>
                    </a:p>
                  </a:txBody>
                  <a:tcPr marL="85505" marR="85505" marT="42752" marB="42752"/>
                </a:tc>
                <a:tc>
                  <a:txBody>
                    <a:bodyPr/>
                    <a:lstStyle/>
                    <a:p>
                      <a:pPr algn="ctr"/>
                      <a:r>
                        <a:rPr lang="en-GB" sz="1600" dirty="0" smtClean="0"/>
                        <a:t>8</a:t>
                      </a:r>
                      <a:endParaRPr lang="en-GB" sz="1600" dirty="0"/>
                    </a:p>
                  </a:txBody>
                  <a:tcPr marL="85505" marR="85505" marT="42752" marB="42752"/>
                </a:tc>
                <a:tc>
                  <a:txBody>
                    <a:bodyPr/>
                    <a:lstStyle/>
                    <a:p>
                      <a:pPr algn="ctr"/>
                      <a:r>
                        <a:rPr lang="en-GB" sz="1600" dirty="0" smtClean="0"/>
                        <a:t>9</a:t>
                      </a:r>
                      <a:endParaRPr lang="en-GB" sz="1600" dirty="0"/>
                    </a:p>
                  </a:txBody>
                  <a:tcPr marL="85505" marR="85505" marT="42752" marB="42752"/>
                </a:tc>
                <a:tc>
                  <a:txBody>
                    <a:bodyPr/>
                    <a:lstStyle/>
                    <a:p>
                      <a:pPr algn="ctr"/>
                      <a:r>
                        <a:rPr lang="en-GB" sz="1600" dirty="0" smtClean="0"/>
                        <a:t>10</a:t>
                      </a:r>
                      <a:endParaRPr lang="en-GB" sz="1600" dirty="0"/>
                    </a:p>
                  </a:txBody>
                  <a:tcPr marL="85505" marR="85505" marT="42752" marB="42752"/>
                </a:tc>
                <a:tc>
                  <a:txBody>
                    <a:bodyPr/>
                    <a:lstStyle/>
                    <a:p>
                      <a:pPr algn="ctr"/>
                      <a:r>
                        <a:rPr lang="en-GB" sz="1600" dirty="0" smtClean="0"/>
                        <a:t>11</a:t>
                      </a:r>
                      <a:endParaRPr lang="en-GB" sz="1600" dirty="0"/>
                    </a:p>
                  </a:txBody>
                  <a:tcPr marL="85505" marR="85505" marT="42752" marB="42752"/>
                </a:tc>
              </a:tr>
              <a:tr h="346769">
                <a:tc>
                  <a:txBody>
                    <a:bodyPr/>
                    <a:lstStyle/>
                    <a:p>
                      <a:r>
                        <a:rPr lang="en-GB" sz="1600" dirty="0" smtClean="0"/>
                        <a:t>Minimal Length (mm)</a:t>
                      </a:r>
                      <a:endParaRPr lang="en-GB" sz="1600" dirty="0"/>
                    </a:p>
                  </a:txBody>
                  <a:tcPr marL="85505" marR="85505" marT="42752" marB="42752"/>
                </a:tc>
                <a:tc>
                  <a:txBody>
                    <a:bodyPr/>
                    <a:lstStyle/>
                    <a:p>
                      <a:pPr algn="ctr"/>
                      <a:r>
                        <a:rPr lang="en-GB" sz="1600" dirty="0" smtClean="0"/>
                        <a:t>220</a:t>
                      </a:r>
                      <a:endParaRPr lang="en-GB" sz="1600" dirty="0"/>
                    </a:p>
                  </a:txBody>
                  <a:tcPr marL="85505" marR="85505" marT="42752" marB="42752"/>
                </a:tc>
                <a:tc>
                  <a:txBody>
                    <a:bodyPr/>
                    <a:lstStyle/>
                    <a:p>
                      <a:pPr algn="ctr"/>
                      <a:r>
                        <a:rPr lang="en-GB" sz="1600" dirty="0" smtClean="0"/>
                        <a:t>230</a:t>
                      </a:r>
                      <a:endParaRPr lang="en-GB" sz="1600" dirty="0"/>
                    </a:p>
                  </a:txBody>
                  <a:tcPr marL="85505" marR="85505" marT="42752" marB="42752"/>
                </a:tc>
                <a:tc>
                  <a:txBody>
                    <a:bodyPr/>
                    <a:lstStyle/>
                    <a:p>
                      <a:pPr algn="ctr"/>
                      <a:r>
                        <a:rPr lang="en-GB" sz="1600" dirty="0" smtClean="0"/>
                        <a:t>240</a:t>
                      </a:r>
                      <a:endParaRPr lang="en-GB" sz="1600" dirty="0"/>
                    </a:p>
                  </a:txBody>
                  <a:tcPr marL="85505" marR="85505" marT="42752" marB="42752"/>
                </a:tc>
                <a:tc>
                  <a:txBody>
                    <a:bodyPr/>
                    <a:lstStyle/>
                    <a:p>
                      <a:pPr algn="ctr"/>
                      <a:r>
                        <a:rPr lang="en-GB" sz="1600" dirty="0" smtClean="0"/>
                        <a:t>250</a:t>
                      </a:r>
                      <a:endParaRPr lang="en-GB" sz="1600" dirty="0"/>
                    </a:p>
                  </a:txBody>
                  <a:tcPr marL="85505" marR="85505" marT="42752" marB="42752"/>
                </a:tc>
                <a:tc>
                  <a:txBody>
                    <a:bodyPr/>
                    <a:lstStyle/>
                    <a:p>
                      <a:pPr algn="ctr"/>
                      <a:r>
                        <a:rPr lang="en-GB" sz="1600" dirty="0" smtClean="0"/>
                        <a:t>260</a:t>
                      </a:r>
                      <a:endParaRPr lang="en-GB" sz="1600" dirty="0"/>
                    </a:p>
                  </a:txBody>
                  <a:tcPr marL="85505" marR="85505" marT="42752" marB="42752"/>
                </a:tc>
                <a:tc>
                  <a:txBody>
                    <a:bodyPr/>
                    <a:lstStyle/>
                    <a:p>
                      <a:pPr algn="ctr"/>
                      <a:r>
                        <a:rPr lang="en-GB" sz="1600" dirty="0" smtClean="0"/>
                        <a:t>270</a:t>
                      </a:r>
                      <a:endParaRPr lang="en-GB" sz="1600" dirty="0"/>
                    </a:p>
                  </a:txBody>
                  <a:tcPr marL="85505" marR="85505" marT="42752" marB="42752"/>
                </a:tc>
              </a:tr>
              <a:tr h="346769">
                <a:tc>
                  <a:txBody>
                    <a:bodyPr/>
                    <a:lstStyle/>
                    <a:p>
                      <a:r>
                        <a:rPr lang="en-GB" sz="1600" dirty="0" smtClean="0"/>
                        <a:t>Hand Circumference (mm)</a:t>
                      </a:r>
                      <a:endParaRPr lang="en-GB" sz="1600" dirty="0"/>
                    </a:p>
                  </a:txBody>
                  <a:tcPr marL="85505" marR="85505" marT="42752" marB="42752"/>
                </a:tc>
                <a:tc>
                  <a:txBody>
                    <a:bodyPr/>
                    <a:lstStyle/>
                    <a:p>
                      <a:pPr algn="ctr"/>
                      <a:r>
                        <a:rPr lang="en-GB" sz="1600" dirty="0" smtClean="0"/>
                        <a:t>152</a:t>
                      </a:r>
                      <a:endParaRPr lang="en-GB" sz="1600" dirty="0"/>
                    </a:p>
                  </a:txBody>
                  <a:tcPr marL="85505" marR="85505" marT="42752" marB="42752"/>
                </a:tc>
                <a:tc>
                  <a:txBody>
                    <a:bodyPr/>
                    <a:lstStyle/>
                    <a:p>
                      <a:pPr algn="ctr"/>
                      <a:r>
                        <a:rPr lang="en-GB" sz="1600" dirty="0" smtClean="0"/>
                        <a:t>178</a:t>
                      </a:r>
                      <a:endParaRPr lang="en-GB" sz="1600" dirty="0"/>
                    </a:p>
                  </a:txBody>
                  <a:tcPr marL="85505" marR="85505" marT="42752" marB="42752"/>
                </a:tc>
                <a:tc>
                  <a:txBody>
                    <a:bodyPr/>
                    <a:lstStyle/>
                    <a:p>
                      <a:pPr algn="ctr"/>
                      <a:r>
                        <a:rPr lang="en-GB" sz="1600" dirty="0" smtClean="0"/>
                        <a:t>203</a:t>
                      </a:r>
                      <a:endParaRPr lang="en-GB" sz="1600" dirty="0"/>
                    </a:p>
                  </a:txBody>
                  <a:tcPr marL="85505" marR="85505" marT="42752" marB="42752"/>
                </a:tc>
                <a:tc>
                  <a:txBody>
                    <a:bodyPr/>
                    <a:lstStyle/>
                    <a:p>
                      <a:pPr algn="ctr"/>
                      <a:r>
                        <a:rPr lang="en-GB" sz="1600" dirty="0" smtClean="0"/>
                        <a:t>229</a:t>
                      </a:r>
                      <a:endParaRPr lang="en-GB" sz="1600" dirty="0"/>
                    </a:p>
                  </a:txBody>
                  <a:tcPr marL="85505" marR="85505" marT="42752" marB="42752"/>
                </a:tc>
                <a:tc>
                  <a:txBody>
                    <a:bodyPr/>
                    <a:lstStyle/>
                    <a:p>
                      <a:pPr algn="ctr"/>
                      <a:r>
                        <a:rPr lang="en-GB" sz="1600" dirty="0" smtClean="0"/>
                        <a:t>254</a:t>
                      </a:r>
                      <a:endParaRPr lang="en-GB" sz="1600" dirty="0"/>
                    </a:p>
                  </a:txBody>
                  <a:tcPr marL="85505" marR="85505" marT="42752" marB="42752"/>
                </a:tc>
                <a:tc>
                  <a:txBody>
                    <a:bodyPr/>
                    <a:lstStyle/>
                    <a:p>
                      <a:pPr algn="ctr"/>
                      <a:r>
                        <a:rPr lang="en-GB" sz="1600" dirty="0" smtClean="0"/>
                        <a:t>279</a:t>
                      </a:r>
                      <a:endParaRPr lang="en-GB" sz="1600" dirty="0"/>
                    </a:p>
                  </a:txBody>
                  <a:tcPr marL="85505" marR="85505" marT="42752" marB="42752"/>
                </a:tc>
              </a:tr>
              <a:tr h="346769">
                <a:tc>
                  <a:txBody>
                    <a:bodyPr/>
                    <a:lstStyle/>
                    <a:p>
                      <a:r>
                        <a:rPr lang="en-GB" sz="1600" dirty="0" smtClean="0"/>
                        <a:t>Hand Length (mm)</a:t>
                      </a:r>
                      <a:endParaRPr lang="en-GB" sz="1600" dirty="0"/>
                    </a:p>
                  </a:txBody>
                  <a:tcPr marL="85505" marR="85505" marT="42752" marB="42752"/>
                </a:tc>
                <a:tc>
                  <a:txBody>
                    <a:bodyPr/>
                    <a:lstStyle/>
                    <a:p>
                      <a:pPr algn="ctr"/>
                      <a:r>
                        <a:rPr lang="en-GB" sz="1600" dirty="0" smtClean="0"/>
                        <a:t>160</a:t>
                      </a:r>
                      <a:endParaRPr lang="en-GB" sz="1600" dirty="0"/>
                    </a:p>
                  </a:txBody>
                  <a:tcPr marL="85505" marR="85505" marT="42752" marB="42752"/>
                </a:tc>
                <a:tc>
                  <a:txBody>
                    <a:bodyPr/>
                    <a:lstStyle/>
                    <a:p>
                      <a:pPr algn="ctr"/>
                      <a:r>
                        <a:rPr lang="en-GB" sz="1600" dirty="0" smtClean="0"/>
                        <a:t>171</a:t>
                      </a:r>
                      <a:endParaRPr lang="en-GB" sz="1600" dirty="0"/>
                    </a:p>
                  </a:txBody>
                  <a:tcPr marL="85505" marR="85505" marT="42752" marB="42752"/>
                </a:tc>
                <a:tc>
                  <a:txBody>
                    <a:bodyPr/>
                    <a:lstStyle/>
                    <a:p>
                      <a:pPr algn="ctr"/>
                      <a:r>
                        <a:rPr lang="en-GB" sz="1600" dirty="0" smtClean="0"/>
                        <a:t>182</a:t>
                      </a:r>
                      <a:endParaRPr lang="en-GB" sz="1600" dirty="0"/>
                    </a:p>
                  </a:txBody>
                  <a:tcPr marL="85505" marR="85505" marT="42752" marB="42752"/>
                </a:tc>
                <a:tc>
                  <a:txBody>
                    <a:bodyPr/>
                    <a:lstStyle/>
                    <a:p>
                      <a:pPr algn="ctr"/>
                      <a:r>
                        <a:rPr lang="en-GB" sz="1600" dirty="0" smtClean="0"/>
                        <a:t>192</a:t>
                      </a:r>
                      <a:endParaRPr lang="en-GB" sz="1600" dirty="0"/>
                    </a:p>
                  </a:txBody>
                  <a:tcPr marL="85505" marR="85505" marT="42752" marB="42752"/>
                </a:tc>
                <a:tc>
                  <a:txBody>
                    <a:bodyPr/>
                    <a:lstStyle/>
                    <a:p>
                      <a:pPr algn="ctr"/>
                      <a:r>
                        <a:rPr lang="en-GB" sz="1600" dirty="0" smtClean="0"/>
                        <a:t>204</a:t>
                      </a:r>
                      <a:endParaRPr lang="en-GB" sz="1600" dirty="0"/>
                    </a:p>
                  </a:txBody>
                  <a:tcPr marL="85505" marR="85505" marT="42752" marB="42752"/>
                </a:tc>
                <a:tc>
                  <a:txBody>
                    <a:bodyPr/>
                    <a:lstStyle/>
                    <a:p>
                      <a:pPr algn="ctr"/>
                      <a:r>
                        <a:rPr lang="en-GB" sz="1600" dirty="0" smtClean="0"/>
                        <a:t>215</a:t>
                      </a:r>
                      <a:endParaRPr lang="en-GB" sz="1600" dirty="0"/>
                    </a:p>
                  </a:txBody>
                  <a:tcPr marL="85505" marR="85505" marT="42752" marB="42752"/>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3777245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388 – Protective gloves against mechanical risks</a:t>
            </a:r>
            <a:endParaRPr lang="en-GB" sz="2800" b="1" dirty="0"/>
          </a:p>
        </p:txBody>
      </p:sp>
      <p:sp>
        <p:nvSpPr>
          <p:cNvPr id="3" name="TextBox 2"/>
          <p:cNvSpPr txBox="1"/>
          <p:nvPr/>
        </p:nvSpPr>
        <p:spPr>
          <a:xfrm>
            <a:off x="3480370" y="1344768"/>
            <a:ext cx="8357785" cy="1477328"/>
          </a:xfrm>
          <a:prstGeom prst="rect">
            <a:avLst/>
          </a:prstGeom>
          <a:noFill/>
        </p:spPr>
        <p:txBody>
          <a:bodyPr wrap="square" rtlCol="0">
            <a:spAutoFit/>
          </a:bodyPr>
          <a:lstStyle/>
          <a:p>
            <a:r>
              <a:rPr lang="en-GB" dirty="0"/>
              <a:t>After EN 420, this standard is the most common found amongst protective gloves. It is tested to multiple different risks, these include Abrasion, Cut, Tear, Puncture, and Impact. Gloves, once tested, are given either a marking or a label which has the standards it has been tested to on, including the scores it achieved. </a:t>
            </a:r>
            <a:endParaRPr lang="en-GB" dirty="0" smtClean="0"/>
          </a:p>
          <a:p>
            <a:r>
              <a:rPr lang="en-GB" dirty="0" smtClean="0"/>
              <a:t>The </a:t>
            </a:r>
            <a:r>
              <a:rPr lang="en-GB" dirty="0"/>
              <a:t>pictogram (symbol) for EN 388 is:</a:t>
            </a:r>
          </a:p>
        </p:txBody>
      </p:sp>
      <p:pic>
        <p:nvPicPr>
          <p:cNvPr id="4" name="Picture 3" descr="C:\Users\ad\AppData\Local\Microsoft\Windows\INetCache\Content.Word\388 pictogram.png"/>
          <p:cNvPicPr/>
          <p:nvPr/>
        </p:nvPicPr>
        <p:blipFill>
          <a:blip r:embed="rId2"/>
          <a:srcRect l="-699" b="19540"/>
          <a:stretch>
            <a:fillRect/>
          </a:stretch>
        </p:blipFill>
        <p:spPr>
          <a:xfrm>
            <a:off x="6702643" y="2957905"/>
            <a:ext cx="1913238" cy="1860978"/>
          </a:xfrm>
          <a:prstGeom prst="rect">
            <a:avLst/>
          </a:prstGeom>
          <a:noFill/>
          <a:ln>
            <a:noFill/>
            <a:prstDash/>
          </a:ln>
        </p:spPr>
      </p:pic>
      <p:sp>
        <p:nvSpPr>
          <p:cNvPr id="5" name="TextBox 4"/>
          <p:cNvSpPr txBox="1"/>
          <p:nvPr/>
        </p:nvSpPr>
        <p:spPr>
          <a:xfrm>
            <a:off x="9474844" y="4175855"/>
            <a:ext cx="1837154" cy="400110"/>
          </a:xfrm>
          <a:prstGeom prst="rect">
            <a:avLst/>
          </a:prstGeom>
          <a:noFill/>
        </p:spPr>
        <p:txBody>
          <a:bodyPr wrap="square" rtlCol="0">
            <a:spAutoFit/>
          </a:bodyPr>
          <a:lstStyle/>
          <a:p>
            <a:r>
              <a:rPr lang="en-GB" sz="2000" b="1" dirty="0" smtClean="0"/>
              <a:t>Cut (ISO 13997)</a:t>
            </a:r>
            <a:endParaRPr lang="en-GB" sz="2000" b="1" dirty="0"/>
          </a:p>
        </p:txBody>
      </p:sp>
      <p:sp>
        <p:nvSpPr>
          <p:cNvPr id="6" name="TextBox 5"/>
          <p:cNvSpPr txBox="1"/>
          <p:nvPr/>
        </p:nvSpPr>
        <p:spPr>
          <a:xfrm>
            <a:off x="4297714" y="3148487"/>
            <a:ext cx="1138807" cy="400110"/>
          </a:xfrm>
          <a:prstGeom prst="rect">
            <a:avLst/>
          </a:prstGeom>
          <a:noFill/>
        </p:spPr>
        <p:txBody>
          <a:bodyPr wrap="square" rtlCol="0">
            <a:spAutoFit/>
          </a:bodyPr>
          <a:lstStyle/>
          <a:p>
            <a:r>
              <a:rPr lang="en-GB" sz="2000" b="1" dirty="0" smtClean="0"/>
              <a:t>Abrasion</a:t>
            </a:r>
            <a:endParaRPr lang="en-GB" sz="2000" b="1" dirty="0"/>
          </a:p>
        </p:txBody>
      </p:sp>
      <p:sp>
        <p:nvSpPr>
          <p:cNvPr id="7" name="TextBox 6"/>
          <p:cNvSpPr txBox="1"/>
          <p:nvPr/>
        </p:nvSpPr>
        <p:spPr>
          <a:xfrm>
            <a:off x="4107798" y="4169862"/>
            <a:ext cx="1782256" cy="400110"/>
          </a:xfrm>
          <a:prstGeom prst="rect">
            <a:avLst/>
          </a:prstGeom>
          <a:noFill/>
        </p:spPr>
        <p:txBody>
          <a:bodyPr wrap="square" rtlCol="0">
            <a:spAutoFit/>
          </a:bodyPr>
          <a:lstStyle/>
          <a:p>
            <a:r>
              <a:rPr lang="en-GB" sz="2000" b="1" dirty="0" smtClean="0"/>
              <a:t>Cut (Coup Test)</a:t>
            </a:r>
            <a:endParaRPr lang="en-GB" sz="2000" b="1" dirty="0"/>
          </a:p>
        </p:txBody>
      </p:sp>
      <p:sp>
        <p:nvSpPr>
          <p:cNvPr id="8" name="TextBox 7"/>
          <p:cNvSpPr txBox="1"/>
          <p:nvPr/>
        </p:nvSpPr>
        <p:spPr>
          <a:xfrm>
            <a:off x="6248664" y="5779238"/>
            <a:ext cx="644421" cy="400110"/>
          </a:xfrm>
          <a:prstGeom prst="rect">
            <a:avLst/>
          </a:prstGeom>
          <a:noFill/>
        </p:spPr>
        <p:txBody>
          <a:bodyPr wrap="square" rtlCol="0">
            <a:spAutoFit/>
          </a:bodyPr>
          <a:lstStyle/>
          <a:p>
            <a:r>
              <a:rPr lang="en-GB" sz="2000" b="1" dirty="0" smtClean="0"/>
              <a:t>Tear</a:t>
            </a:r>
            <a:endParaRPr lang="en-GB" sz="2000" b="1" dirty="0"/>
          </a:p>
        </p:txBody>
      </p:sp>
      <p:sp>
        <p:nvSpPr>
          <p:cNvPr id="9" name="TextBox 8"/>
          <p:cNvSpPr txBox="1"/>
          <p:nvPr/>
        </p:nvSpPr>
        <p:spPr>
          <a:xfrm>
            <a:off x="8730239" y="5779238"/>
            <a:ext cx="1138691" cy="400110"/>
          </a:xfrm>
          <a:prstGeom prst="rect">
            <a:avLst/>
          </a:prstGeom>
          <a:noFill/>
        </p:spPr>
        <p:txBody>
          <a:bodyPr wrap="square" rtlCol="0">
            <a:spAutoFit/>
          </a:bodyPr>
          <a:lstStyle/>
          <a:p>
            <a:r>
              <a:rPr lang="en-GB" sz="2000" b="1" dirty="0" smtClean="0"/>
              <a:t>Puncture</a:t>
            </a:r>
            <a:endParaRPr lang="en-GB" sz="2000" b="1" dirty="0"/>
          </a:p>
        </p:txBody>
      </p:sp>
      <p:sp>
        <p:nvSpPr>
          <p:cNvPr id="10" name="TextBox 9"/>
          <p:cNvSpPr txBox="1"/>
          <p:nvPr/>
        </p:nvSpPr>
        <p:spPr>
          <a:xfrm>
            <a:off x="6753039" y="4845482"/>
            <a:ext cx="1837154" cy="523220"/>
          </a:xfrm>
          <a:prstGeom prst="rect">
            <a:avLst/>
          </a:prstGeom>
          <a:noFill/>
        </p:spPr>
        <p:txBody>
          <a:bodyPr wrap="square" rtlCol="0">
            <a:spAutoFit/>
          </a:bodyPr>
          <a:lstStyle/>
          <a:p>
            <a:r>
              <a:rPr lang="en-GB" sz="2800" b="1" dirty="0" smtClean="0"/>
              <a:t>X.X.X.X.X.X</a:t>
            </a:r>
            <a:endParaRPr lang="en-GB" sz="2800" b="1" dirty="0"/>
          </a:p>
        </p:txBody>
      </p:sp>
      <p:sp>
        <p:nvSpPr>
          <p:cNvPr id="11" name="TextBox 10"/>
          <p:cNvSpPr txBox="1"/>
          <p:nvPr/>
        </p:nvSpPr>
        <p:spPr>
          <a:xfrm>
            <a:off x="9916487" y="3154239"/>
            <a:ext cx="924507" cy="400110"/>
          </a:xfrm>
          <a:prstGeom prst="rect">
            <a:avLst/>
          </a:prstGeom>
          <a:noFill/>
        </p:spPr>
        <p:txBody>
          <a:bodyPr wrap="square" rtlCol="0">
            <a:spAutoFit/>
          </a:bodyPr>
          <a:lstStyle/>
          <a:p>
            <a:r>
              <a:rPr lang="en-GB" sz="2000" b="1" dirty="0" smtClean="0"/>
              <a:t>Impact</a:t>
            </a:r>
            <a:endParaRPr lang="en-GB" sz="2000" b="1" dirty="0"/>
          </a:p>
        </p:txBody>
      </p:sp>
      <p:cxnSp>
        <p:nvCxnSpPr>
          <p:cNvPr id="22" name="Straight Connector 21"/>
          <p:cNvCxnSpPr>
            <a:stCxn id="8" idx="3"/>
          </p:cNvCxnSpPr>
          <p:nvPr/>
        </p:nvCxnSpPr>
        <p:spPr>
          <a:xfrm>
            <a:off x="6893085" y="5979293"/>
            <a:ext cx="626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519219" y="5368702"/>
            <a:ext cx="0" cy="610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1"/>
          </p:cNvCxnSpPr>
          <p:nvPr/>
        </p:nvCxnSpPr>
        <p:spPr>
          <a:xfrm flipH="1">
            <a:off x="7817064" y="5979293"/>
            <a:ext cx="913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817064" y="5368702"/>
            <a:ext cx="0" cy="610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33311" y="5368702"/>
            <a:ext cx="0" cy="17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120713" y="5544065"/>
            <a:ext cx="1112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120714" y="4369917"/>
            <a:ext cx="0" cy="1174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873578" y="4369917"/>
            <a:ext cx="247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1"/>
          </p:cNvCxnSpPr>
          <p:nvPr/>
        </p:nvCxnSpPr>
        <p:spPr>
          <a:xfrm flipH="1">
            <a:off x="6430828" y="5107092"/>
            <a:ext cx="322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439066" y="3348542"/>
            <a:ext cx="0" cy="1758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6" idx="3"/>
          </p:cNvCxnSpPr>
          <p:nvPr/>
        </p:nvCxnSpPr>
        <p:spPr>
          <a:xfrm flipH="1">
            <a:off x="5436521" y="3348542"/>
            <a:ext cx="1002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913942" y="3348542"/>
            <a:ext cx="1002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906902" y="3348542"/>
            <a:ext cx="0" cy="1758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584691" y="5107092"/>
            <a:ext cx="322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9227709" y="4369917"/>
            <a:ext cx="247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227709" y="4369917"/>
            <a:ext cx="0" cy="1174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115111" y="5544065"/>
            <a:ext cx="1112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115111" y="5368702"/>
            <a:ext cx="0" cy="175363"/>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512706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388 – Protective gloves against mechanical risks</a:t>
            </a:r>
            <a:endParaRPr lang="en-GB" sz="2800" b="1" dirty="0"/>
          </a:p>
        </p:txBody>
      </p:sp>
      <p:sp>
        <p:nvSpPr>
          <p:cNvPr id="3" name="TextBox 2"/>
          <p:cNvSpPr txBox="1"/>
          <p:nvPr/>
        </p:nvSpPr>
        <p:spPr>
          <a:xfrm>
            <a:off x="3480370" y="1344768"/>
            <a:ext cx="8357785" cy="369332"/>
          </a:xfrm>
          <a:prstGeom prst="rect">
            <a:avLst/>
          </a:prstGeom>
          <a:noFill/>
        </p:spPr>
        <p:txBody>
          <a:bodyPr wrap="square" rtlCol="0">
            <a:spAutoFit/>
          </a:bodyPr>
          <a:lstStyle/>
          <a:p>
            <a:r>
              <a:rPr lang="en-GB" b="1" dirty="0" smtClean="0"/>
              <a:t>Abrasion Resistance:</a:t>
            </a:r>
            <a:endParaRPr lang="en-GB" b="1" dirty="0"/>
          </a:p>
        </p:txBody>
      </p:sp>
      <p:sp>
        <p:nvSpPr>
          <p:cNvPr id="4" name="TextBox 3"/>
          <p:cNvSpPr txBox="1"/>
          <p:nvPr/>
        </p:nvSpPr>
        <p:spPr>
          <a:xfrm>
            <a:off x="3480370" y="1714100"/>
            <a:ext cx="8357785" cy="923330"/>
          </a:xfrm>
          <a:prstGeom prst="rect">
            <a:avLst/>
          </a:prstGeom>
          <a:noFill/>
        </p:spPr>
        <p:txBody>
          <a:bodyPr wrap="square" rtlCol="0">
            <a:spAutoFit/>
          </a:bodyPr>
          <a:lstStyle/>
          <a:p>
            <a:r>
              <a:rPr lang="en-GB" dirty="0" smtClean="0"/>
              <a:t>Samples are cut from the palm of a glove and rubbed against a 180 grit abrasive paper using a “Martindale” type abrasion machine. The number of cycles for the samples to hole is measured.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93522672"/>
              </p:ext>
            </p:extLst>
          </p:nvPr>
        </p:nvGraphicFramePr>
        <p:xfrm>
          <a:off x="4796682" y="2738726"/>
          <a:ext cx="5725160" cy="384048"/>
        </p:xfrm>
        <a:graphic>
          <a:graphicData uri="http://schemas.openxmlformats.org/drawingml/2006/table">
            <a:tbl>
              <a:tblPr firstRow="1" firstCol="1" bandRow="1">
                <a:tableStyleId>{5C22544A-7EE6-4342-B048-85BDC9FD1C3A}</a:tableStyleId>
              </a:tblPr>
              <a:tblGrid>
                <a:gridCol w="1257300"/>
                <a:gridCol w="1032510"/>
                <a:gridCol w="1144905"/>
                <a:gridCol w="1144905"/>
                <a:gridCol w="1145540"/>
              </a:tblGrid>
              <a:tr h="0">
                <a:tc>
                  <a:txBody>
                    <a:bodyPr/>
                    <a:lstStyle/>
                    <a:p>
                      <a:pPr>
                        <a:lnSpc>
                          <a:spcPct val="105000"/>
                        </a:lnSpc>
                        <a:spcAft>
                          <a:spcPts val="0"/>
                        </a:spcAft>
                      </a:pPr>
                      <a:r>
                        <a:rPr lang="en-GB" sz="1200" dirty="0">
                          <a:effectLst/>
                        </a:rPr>
                        <a:t>Number of cycles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dirty="0">
                          <a:effectLst/>
                        </a:rPr>
                        <a:t>500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8000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5000"/>
                        </a:lnSpc>
                        <a:spcAft>
                          <a:spcPts val="0"/>
                        </a:spcAft>
                      </a:pPr>
                      <a:r>
                        <a:rPr lang="en-GB" sz="12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480370" y="3379308"/>
            <a:ext cx="8357785" cy="369332"/>
          </a:xfrm>
          <a:prstGeom prst="rect">
            <a:avLst/>
          </a:prstGeom>
          <a:noFill/>
        </p:spPr>
        <p:txBody>
          <a:bodyPr wrap="square" rtlCol="0">
            <a:spAutoFit/>
          </a:bodyPr>
          <a:lstStyle/>
          <a:p>
            <a:r>
              <a:rPr lang="en-GB" b="1" dirty="0" smtClean="0"/>
              <a:t>Cut Resistance (Coup test):</a:t>
            </a:r>
            <a:endParaRPr lang="en-GB" b="1" dirty="0"/>
          </a:p>
        </p:txBody>
      </p:sp>
      <p:sp>
        <p:nvSpPr>
          <p:cNvPr id="7" name="TextBox 6"/>
          <p:cNvSpPr txBox="1"/>
          <p:nvPr/>
        </p:nvSpPr>
        <p:spPr>
          <a:xfrm>
            <a:off x="3480370" y="3748640"/>
            <a:ext cx="8357785" cy="1754326"/>
          </a:xfrm>
          <a:prstGeom prst="rect">
            <a:avLst/>
          </a:prstGeom>
          <a:noFill/>
        </p:spPr>
        <p:txBody>
          <a:bodyPr wrap="square" rtlCol="0">
            <a:spAutoFit/>
          </a:bodyPr>
          <a:lstStyle/>
          <a:p>
            <a:r>
              <a:rPr lang="en-GB" dirty="0"/>
              <a:t>Samples are taken from the palm of a glove and the number of cycles to cut through the full thickness of the test sample by a circular rotating blade, with 5 Newtons of pressure, is recorded. Blade sharpness will vary and is assessed by using the cut test machine to cut through a standard reference fabric. This test is known as the ‘Coup Test’. The cut resistance of the glove is based on a relative index that compares the number of cycles to cut through the glove when compared with the standard fabric. </a:t>
            </a:r>
          </a:p>
        </p:txBody>
      </p:sp>
      <p:graphicFrame>
        <p:nvGraphicFramePr>
          <p:cNvPr id="8" name="Table 7"/>
          <p:cNvGraphicFramePr>
            <a:graphicFrameLocks noGrp="1"/>
          </p:cNvGraphicFramePr>
          <p:nvPr>
            <p:extLst>
              <p:ext uri="{D42A27DB-BD31-4B8C-83A1-F6EECF244321}">
                <p14:modId xmlns:p14="http://schemas.microsoft.com/office/powerpoint/2010/main" val="1980685785"/>
              </p:ext>
            </p:extLst>
          </p:nvPr>
        </p:nvGraphicFramePr>
        <p:xfrm>
          <a:off x="4796682" y="5621015"/>
          <a:ext cx="5725160" cy="384048"/>
        </p:xfrm>
        <a:graphic>
          <a:graphicData uri="http://schemas.openxmlformats.org/drawingml/2006/table">
            <a:tbl>
              <a:tblPr firstRow="1" firstCol="1" bandRow="1">
                <a:tableStyleId>{5C22544A-7EE6-4342-B048-85BDC9FD1C3A}</a:tableStyleId>
              </a:tblPr>
              <a:tblGrid>
                <a:gridCol w="953770"/>
                <a:gridCol w="953770"/>
                <a:gridCol w="954405"/>
                <a:gridCol w="954405"/>
                <a:gridCol w="954405"/>
                <a:gridCol w="954405"/>
              </a:tblGrid>
              <a:tr h="0">
                <a:tc>
                  <a:txBody>
                    <a:bodyPr/>
                    <a:lstStyle/>
                    <a:p>
                      <a:pPr>
                        <a:lnSpc>
                          <a:spcPct val="105000"/>
                        </a:lnSpc>
                        <a:spcAft>
                          <a:spcPts val="0"/>
                        </a:spcAft>
                      </a:pPr>
                      <a:r>
                        <a:rPr lang="en-GB" sz="1200" dirty="0">
                          <a:effectLst/>
                        </a:rPr>
                        <a:t>Cut Index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5000"/>
                        </a:lnSpc>
                        <a:spcAft>
                          <a:spcPts val="0"/>
                        </a:spcAft>
                      </a:pPr>
                      <a:r>
                        <a:rPr lang="en-GB" sz="12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73868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388 – Protective gloves against mechanical risks</a:t>
            </a:r>
            <a:endParaRPr lang="en-GB" sz="2800" b="1" dirty="0"/>
          </a:p>
        </p:txBody>
      </p:sp>
      <p:sp>
        <p:nvSpPr>
          <p:cNvPr id="3" name="TextBox 2"/>
          <p:cNvSpPr txBox="1"/>
          <p:nvPr/>
        </p:nvSpPr>
        <p:spPr>
          <a:xfrm>
            <a:off x="3480370" y="1344768"/>
            <a:ext cx="8357785" cy="369332"/>
          </a:xfrm>
          <a:prstGeom prst="rect">
            <a:avLst/>
          </a:prstGeom>
          <a:noFill/>
        </p:spPr>
        <p:txBody>
          <a:bodyPr wrap="square" rtlCol="0">
            <a:spAutoFit/>
          </a:bodyPr>
          <a:lstStyle/>
          <a:p>
            <a:r>
              <a:rPr lang="en-GB" b="1" dirty="0" smtClean="0"/>
              <a:t>Tear Resistance:</a:t>
            </a:r>
            <a:endParaRPr lang="en-GB" b="1" dirty="0"/>
          </a:p>
        </p:txBody>
      </p:sp>
      <p:sp>
        <p:nvSpPr>
          <p:cNvPr id="4" name="TextBox 3"/>
          <p:cNvSpPr txBox="1"/>
          <p:nvPr/>
        </p:nvSpPr>
        <p:spPr>
          <a:xfrm>
            <a:off x="3480370" y="1714100"/>
            <a:ext cx="8357785" cy="923330"/>
          </a:xfrm>
          <a:prstGeom prst="rect">
            <a:avLst/>
          </a:prstGeom>
          <a:noFill/>
        </p:spPr>
        <p:txBody>
          <a:bodyPr wrap="square" rtlCol="0">
            <a:spAutoFit/>
          </a:bodyPr>
          <a:lstStyle/>
          <a:p>
            <a:r>
              <a:rPr lang="en-GB" dirty="0" smtClean="0"/>
              <a:t>Samples are taken from the palm of a glove and are torn apart using a standard tensile test machine. The score is based off the Newtons of force required to tear the sample apart.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81843232"/>
              </p:ext>
            </p:extLst>
          </p:nvPr>
        </p:nvGraphicFramePr>
        <p:xfrm>
          <a:off x="4796682" y="2737052"/>
          <a:ext cx="5725160" cy="384048"/>
        </p:xfrm>
        <a:graphic>
          <a:graphicData uri="http://schemas.openxmlformats.org/drawingml/2006/table">
            <a:tbl>
              <a:tblPr firstRow="1" firstCol="1" bandRow="1">
                <a:tableStyleId>{5C22544A-7EE6-4342-B048-85BDC9FD1C3A}</a:tableStyleId>
              </a:tblPr>
              <a:tblGrid>
                <a:gridCol w="1258137"/>
                <a:gridCol w="1077042"/>
                <a:gridCol w="1098011"/>
                <a:gridCol w="1145667"/>
                <a:gridCol w="1146303"/>
              </a:tblGrid>
              <a:tr h="0">
                <a:tc>
                  <a:txBody>
                    <a:bodyPr/>
                    <a:lstStyle/>
                    <a:p>
                      <a:pPr>
                        <a:lnSpc>
                          <a:spcPct val="105000"/>
                        </a:lnSpc>
                        <a:spcAft>
                          <a:spcPts val="0"/>
                        </a:spcAft>
                      </a:pPr>
                      <a:r>
                        <a:rPr lang="en-GB" sz="1200">
                          <a:effectLst/>
                        </a:rPr>
                        <a:t>Newtons of Force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5000"/>
                        </a:lnSpc>
                        <a:spcAft>
                          <a:spcPts val="0"/>
                        </a:spcAft>
                      </a:pPr>
                      <a:r>
                        <a:rPr lang="en-GB" sz="12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480370" y="3379308"/>
            <a:ext cx="8357785" cy="369332"/>
          </a:xfrm>
          <a:prstGeom prst="rect">
            <a:avLst/>
          </a:prstGeom>
          <a:noFill/>
        </p:spPr>
        <p:txBody>
          <a:bodyPr wrap="square" rtlCol="0">
            <a:spAutoFit/>
          </a:bodyPr>
          <a:lstStyle/>
          <a:p>
            <a:r>
              <a:rPr lang="en-GB" b="1" dirty="0" smtClean="0"/>
              <a:t>Puncture Resistance:</a:t>
            </a:r>
            <a:endParaRPr lang="en-GB" b="1" dirty="0"/>
          </a:p>
        </p:txBody>
      </p:sp>
      <p:sp>
        <p:nvSpPr>
          <p:cNvPr id="7" name="TextBox 6"/>
          <p:cNvSpPr txBox="1"/>
          <p:nvPr/>
        </p:nvSpPr>
        <p:spPr>
          <a:xfrm>
            <a:off x="3480370" y="3748640"/>
            <a:ext cx="8357785" cy="923330"/>
          </a:xfrm>
          <a:prstGeom prst="rect">
            <a:avLst/>
          </a:prstGeom>
          <a:noFill/>
        </p:spPr>
        <p:txBody>
          <a:bodyPr wrap="square" rtlCol="0">
            <a:spAutoFit/>
          </a:bodyPr>
          <a:lstStyle/>
          <a:p>
            <a:r>
              <a:rPr lang="en-GB" dirty="0" smtClean="0"/>
              <a:t>Samples are taken from the palm of a glove and the force required to penetrate the sample with a defined stylus using a tensile test machine is measured. The score is based off the Newtons of force required to penetrate through the sample.</a:t>
            </a:r>
            <a:r>
              <a:rPr lang="en-GB" dirty="0"/>
              <a:t> </a:t>
            </a:r>
          </a:p>
        </p:txBody>
      </p:sp>
      <p:graphicFrame>
        <p:nvGraphicFramePr>
          <p:cNvPr id="8" name="Table 7"/>
          <p:cNvGraphicFramePr>
            <a:graphicFrameLocks noGrp="1"/>
          </p:cNvGraphicFramePr>
          <p:nvPr>
            <p:extLst>
              <p:ext uri="{D42A27DB-BD31-4B8C-83A1-F6EECF244321}">
                <p14:modId xmlns:p14="http://schemas.microsoft.com/office/powerpoint/2010/main" val="3754179253"/>
              </p:ext>
            </p:extLst>
          </p:nvPr>
        </p:nvGraphicFramePr>
        <p:xfrm>
          <a:off x="4796682" y="4857025"/>
          <a:ext cx="5725160" cy="384048"/>
        </p:xfrm>
        <a:graphic>
          <a:graphicData uri="http://schemas.openxmlformats.org/drawingml/2006/table">
            <a:tbl>
              <a:tblPr firstRow="1" firstCol="1" bandRow="1">
                <a:tableStyleId>{5C22544A-7EE6-4342-B048-85BDC9FD1C3A}</a:tableStyleId>
              </a:tblPr>
              <a:tblGrid>
                <a:gridCol w="1257300"/>
                <a:gridCol w="1032510"/>
                <a:gridCol w="1144905"/>
                <a:gridCol w="1144905"/>
                <a:gridCol w="1145540"/>
              </a:tblGrid>
              <a:tr h="0">
                <a:tc>
                  <a:txBody>
                    <a:bodyPr/>
                    <a:lstStyle/>
                    <a:p>
                      <a:pPr>
                        <a:lnSpc>
                          <a:spcPct val="105000"/>
                        </a:lnSpc>
                        <a:spcAft>
                          <a:spcPts val="0"/>
                        </a:spcAft>
                      </a:pPr>
                      <a:r>
                        <a:rPr lang="en-GB" sz="1200">
                          <a:effectLst/>
                        </a:rPr>
                        <a:t>Newtons of Force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5000"/>
                        </a:lnSpc>
                        <a:spcAft>
                          <a:spcPts val="0"/>
                        </a:spcAft>
                      </a:pPr>
                      <a:r>
                        <a:rPr lang="en-GB" sz="12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69456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388 – Protective gloves against mechanical risks</a:t>
            </a:r>
            <a:endParaRPr lang="en-GB" sz="2800" b="1" dirty="0"/>
          </a:p>
        </p:txBody>
      </p:sp>
      <p:sp>
        <p:nvSpPr>
          <p:cNvPr id="3" name="TextBox 2"/>
          <p:cNvSpPr txBox="1"/>
          <p:nvPr/>
        </p:nvSpPr>
        <p:spPr>
          <a:xfrm>
            <a:off x="3480370" y="1344768"/>
            <a:ext cx="8357785" cy="369332"/>
          </a:xfrm>
          <a:prstGeom prst="rect">
            <a:avLst/>
          </a:prstGeom>
          <a:noFill/>
        </p:spPr>
        <p:txBody>
          <a:bodyPr wrap="square" rtlCol="0">
            <a:spAutoFit/>
          </a:bodyPr>
          <a:lstStyle/>
          <a:p>
            <a:r>
              <a:rPr lang="en-GB" b="1" dirty="0" smtClean="0"/>
              <a:t>ISO 13997 Cut Resistance (New to 2016):</a:t>
            </a:r>
            <a:endParaRPr lang="en-GB" b="1" dirty="0"/>
          </a:p>
        </p:txBody>
      </p:sp>
      <p:sp>
        <p:nvSpPr>
          <p:cNvPr id="4" name="TextBox 3"/>
          <p:cNvSpPr txBox="1"/>
          <p:nvPr/>
        </p:nvSpPr>
        <p:spPr>
          <a:xfrm>
            <a:off x="3480370" y="1714100"/>
            <a:ext cx="8357785" cy="2308324"/>
          </a:xfrm>
          <a:prstGeom prst="rect">
            <a:avLst/>
          </a:prstGeom>
          <a:noFill/>
        </p:spPr>
        <p:txBody>
          <a:bodyPr wrap="square" rtlCol="0">
            <a:spAutoFit/>
          </a:bodyPr>
          <a:lstStyle/>
          <a:p>
            <a:r>
              <a:rPr lang="en-GB" dirty="0"/>
              <a:t>Traditionally, the level is based on the cut index gained by a test using a rotating blade being drawn along fabric samples until cut-through occurs. This is commonly referred to as the ‘Coup Test’. However, where fabrics have a high resistance to cutting, this test can often create anomalous results due to blunting of the test blade. In such cases, an alternative method specified in EN ISO 13997:1999 is used. The ISO 13997 test runs a straight blade over the sample, replacing the blade after each cut, the Newtons of force applied to the blade is adjustable so that it can give a more accurate level of cut resistance for gloves that naturally blunt blades.</a:t>
            </a:r>
          </a:p>
        </p:txBody>
      </p:sp>
      <p:graphicFrame>
        <p:nvGraphicFramePr>
          <p:cNvPr id="5" name="Table 4"/>
          <p:cNvGraphicFramePr>
            <a:graphicFrameLocks noGrp="1"/>
          </p:cNvGraphicFramePr>
          <p:nvPr>
            <p:extLst>
              <p:ext uri="{D42A27DB-BD31-4B8C-83A1-F6EECF244321}">
                <p14:modId xmlns:p14="http://schemas.microsoft.com/office/powerpoint/2010/main" val="2890337201"/>
              </p:ext>
            </p:extLst>
          </p:nvPr>
        </p:nvGraphicFramePr>
        <p:xfrm>
          <a:off x="4796682" y="4098830"/>
          <a:ext cx="5725160" cy="384048"/>
        </p:xfrm>
        <a:graphic>
          <a:graphicData uri="http://schemas.openxmlformats.org/drawingml/2006/table">
            <a:tbl>
              <a:tblPr firstRow="1" firstCol="1" bandRow="1">
                <a:tableStyleId>{5C22544A-7EE6-4342-B048-85BDC9FD1C3A}</a:tableStyleId>
              </a:tblPr>
              <a:tblGrid>
                <a:gridCol w="1257300"/>
                <a:gridCol w="744220"/>
                <a:gridCol w="744855"/>
                <a:gridCol w="744855"/>
                <a:gridCol w="744220"/>
                <a:gridCol w="744855"/>
                <a:gridCol w="744855"/>
              </a:tblGrid>
              <a:tr h="0">
                <a:tc>
                  <a:txBody>
                    <a:bodyPr/>
                    <a:lstStyle/>
                    <a:p>
                      <a:pPr>
                        <a:lnSpc>
                          <a:spcPct val="105000"/>
                        </a:lnSpc>
                        <a:spcAft>
                          <a:spcPts val="0"/>
                        </a:spcAft>
                      </a:pPr>
                      <a:r>
                        <a:rPr lang="en-GB" sz="1200">
                          <a:effectLst/>
                        </a:rPr>
                        <a:t>Newtons of Force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5000"/>
                        </a:lnSpc>
                        <a:spcAft>
                          <a:spcPts val="0"/>
                        </a:spcAft>
                      </a:pPr>
                      <a:r>
                        <a:rPr lang="en-GB" sz="12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a:effectLst/>
                        </a:rPr>
                        <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200" dirty="0">
                          <a:effectLst/>
                        </a:rPr>
                        <a:t>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480370" y="4667088"/>
            <a:ext cx="8357785" cy="369332"/>
          </a:xfrm>
          <a:prstGeom prst="rect">
            <a:avLst/>
          </a:prstGeom>
          <a:noFill/>
        </p:spPr>
        <p:txBody>
          <a:bodyPr wrap="square" rtlCol="0">
            <a:spAutoFit/>
          </a:bodyPr>
          <a:lstStyle/>
          <a:p>
            <a:r>
              <a:rPr lang="en-GB" b="1" dirty="0" smtClean="0"/>
              <a:t>Impact </a:t>
            </a:r>
            <a:r>
              <a:rPr lang="en-GB" b="1" dirty="0"/>
              <a:t>Resistance (New to 2016):</a:t>
            </a:r>
          </a:p>
        </p:txBody>
      </p:sp>
      <p:sp>
        <p:nvSpPr>
          <p:cNvPr id="7" name="TextBox 6"/>
          <p:cNvSpPr txBox="1"/>
          <p:nvPr/>
        </p:nvSpPr>
        <p:spPr>
          <a:xfrm>
            <a:off x="3480370" y="5036420"/>
            <a:ext cx="8357785" cy="923330"/>
          </a:xfrm>
          <a:prstGeom prst="rect">
            <a:avLst/>
          </a:prstGeom>
          <a:noFill/>
        </p:spPr>
        <p:txBody>
          <a:bodyPr wrap="square" rtlCol="0">
            <a:spAutoFit/>
          </a:bodyPr>
          <a:lstStyle/>
          <a:p>
            <a:r>
              <a:rPr lang="en-GB" dirty="0" smtClean="0"/>
              <a:t>Other than the fingers, each area where impact protection is claimed shall be tested for impact attenuation by measuring the peak transmitted force. To test the glove, the area of protection is secured over a domed anvil and is impacted at an energy of 5J.</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607676064"/>
              </p:ext>
            </p:extLst>
          </p:nvPr>
        </p:nvGraphicFramePr>
        <p:xfrm>
          <a:off x="6320999" y="5996090"/>
          <a:ext cx="2676525" cy="352044"/>
        </p:xfrm>
        <a:graphic>
          <a:graphicData uri="http://schemas.openxmlformats.org/drawingml/2006/table">
            <a:tbl>
              <a:tblPr firstRow="1" firstCol="1" bandRow="1">
                <a:tableStyleId>{5C22544A-7EE6-4342-B048-85BDC9FD1C3A}</a:tableStyleId>
              </a:tblPr>
              <a:tblGrid>
                <a:gridCol w="926465"/>
                <a:gridCol w="875030"/>
                <a:gridCol w="875030"/>
              </a:tblGrid>
              <a:tr h="161290">
                <a:tc>
                  <a:txBody>
                    <a:bodyPr/>
                    <a:lstStyle/>
                    <a:p>
                      <a:pPr algn="ctr">
                        <a:lnSpc>
                          <a:spcPct val="10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100">
                          <a:effectLst/>
                        </a:rPr>
                        <a:t>Pass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100">
                          <a:effectLst/>
                        </a:rPr>
                        <a:t>Fail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
                <a:tc>
                  <a:txBody>
                    <a:bodyPr/>
                    <a:lstStyle/>
                    <a:p>
                      <a:pPr>
                        <a:lnSpc>
                          <a:spcPct val="105000"/>
                        </a:lnSpc>
                        <a:spcAft>
                          <a:spcPts val="0"/>
                        </a:spcAft>
                      </a:pPr>
                      <a:r>
                        <a:rPr lang="en-GB" sz="1100">
                          <a:effectLst/>
                        </a:rPr>
                        <a:t>Level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100">
                          <a:effectLst/>
                        </a:rPr>
                        <a:t>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0"/>
                        </a:spcAft>
                      </a:pPr>
                      <a:r>
                        <a:rPr lang="en-GB" sz="1100" dirty="0">
                          <a:effectLst/>
                        </a:rPr>
                        <a:t>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TextBox 9"/>
          <p:cNvSpPr txBox="1"/>
          <p:nvPr/>
        </p:nvSpPr>
        <p:spPr>
          <a:xfrm>
            <a:off x="5101482" y="4451942"/>
            <a:ext cx="5657133" cy="246221"/>
          </a:xfrm>
          <a:prstGeom prst="rect">
            <a:avLst/>
          </a:prstGeom>
          <a:noFill/>
        </p:spPr>
        <p:txBody>
          <a:bodyPr wrap="square" rtlCol="0">
            <a:spAutoFit/>
          </a:bodyPr>
          <a:lstStyle/>
          <a:p>
            <a:r>
              <a:rPr lang="en-GB" sz="1000" b="1" dirty="0">
                <a:solidFill>
                  <a:srgbClr val="FF0000"/>
                </a:solidFill>
              </a:rPr>
              <a:t>*This test is optional unless the blade is blunted testing to the Coup Test, then ISO 13997 is </a:t>
            </a:r>
            <a:r>
              <a:rPr lang="en-GB" sz="1000" b="1" dirty="0" smtClean="0">
                <a:solidFill>
                  <a:srgbClr val="FF0000"/>
                </a:solidFill>
              </a:rPr>
              <a:t>mandatory</a:t>
            </a:r>
            <a:r>
              <a:rPr lang="en-GB" sz="1000" b="1" dirty="0">
                <a:solidFill>
                  <a:srgbClr val="FF0000"/>
                </a:solidFill>
              </a:rPr>
              <a:t>.</a:t>
            </a:r>
          </a:p>
        </p:txBody>
      </p:sp>
      <p:sp>
        <p:nvSpPr>
          <p:cNvPr id="11" name="TextBox 10"/>
          <p:cNvSpPr txBox="1"/>
          <p:nvPr/>
        </p:nvSpPr>
        <p:spPr>
          <a:xfrm>
            <a:off x="7810877" y="6316895"/>
            <a:ext cx="1431977" cy="246221"/>
          </a:xfrm>
          <a:prstGeom prst="rect">
            <a:avLst/>
          </a:prstGeom>
          <a:noFill/>
        </p:spPr>
        <p:txBody>
          <a:bodyPr wrap="square" rtlCol="0">
            <a:spAutoFit/>
          </a:bodyPr>
          <a:lstStyle/>
          <a:p>
            <a:r>
              <a:rPr lang="en-GB" sz="1000" b="1" dirty="0">
                <a:solidFill>
                  <a:srgbClr val="FF0000"/>
                </a:solidFill>
              </a:rPr>
              <a:t>*This test is </a:t>
            </a:r>
            <a:r>
              <a:rPr lang="en-GB" sz="1000" b="1" dirty="0" smtClean="0">
                <a:solidFill>
                  <a:srgbClr val="FF0000"/>
                </a:solidFill>
              </a:rPr>
              <a:t>optional.</a:t>
            </a:r>
            <a:endParaRPr lang="en-GB" sz="1000" b="1" dirty="0">
              <a:solidFill>
                <a:srgbClr val="FF00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177927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407 – Protective gloves against thermal hazards</a:t>
            </a:r>
            <a:endParaRPr lang="en-GB" sz="2800" b="1" dirty="0"/>
          </a:p>
        </p:txBody>
      </p:sp>
      <p:sp>
        <p:nvSpPr>
          <p:cNvPr id="3" name="TextBox 2"/>
          <p:cNvSpPr txBox="1"/>
          <p:nvPr/>
        </p:nvSpPr>
        <p:spPr>
          <a:xfrm>
            <a:off x="3480370" y="1344768"/>
            <a:ext cx="8357785" cy="369332"/>
          </a:xfrm>
          <a:prstGeom prst="rect">
            <a:avLst/>
          </a:prstGeom>
          <a:noFill/>
        </p:spPr>
        <p:txBody>
          <a:bodyPr wrap="square" rtlCol="0">
            <a:spAutoFit/>
          </a:bodyPr>
          <a:lstStyle/>
          <a:p>
            <a:r>
              <a:rPr lang="en-GB" dirty="0" smtClean="0"/>
              <a:t>EN 407 is divided up into 6 tests and has the pictogram:</a:t>
            </a:r>
            <a:endParaRPr lang="en-GB" dirty="0"/>
          </a:p>
        </p:txBody>
      </p:sp>
      <p:sp>
        <p:nvSpPr>
          <p:cNvPr id="5" name="TextBox 4"/>
          <p:cNvSpPr txBox="1"/>
          <p:nvPr/>
        </p:nvSpPr>
        <p:spPr>
          <a:xfrm>
            <a:off x="9544419" y="3185813"/>
            <a:ext cx="2031356" cy="1015663"/>
          </a:xfrm>
          <a:prstGeom prst="rect">
            <a:avLst/>
          </a:prstGeom>
          <a:noFill/>
        </p:spPr>
        <p:txBody>
          <a:bodyPr wrap="square" rtlCol="0">
            <a:spAutoFit/>
          </a:bodyPr>
          <a:lstStyle/>
          <a:p>
            <a:r>
              <a:rPr lang="en-GB" sz="2000" b="1" dirty="0" smtClean="0"/>
              <a:t>Resistance to small splashes of molten metal</a:t>
            </a:r>
            <a:endParaRPr lang="en-GB" sz="2000" b="1" dirty="0"/>
          </a:p>
        </p:txBody>
      </p:sp>
      <p:sp>
        <p:nvSpPr>
          <p:cNvPr id="6" name="TextBox 5"/>
          <p:cNvSpPr txBox="1"/>
          <p:nvPr/>
        </p:nvSpPr>
        <p:spPr>
          <a:xfrm>
            <a:off x="3714480" y="2324039"/>
            <a:ext cx="1832261" cy="707886"/>
          </a:xfrm>
          <a:prstGeom prst="rect">
            <a:avLst/>
          </a:prstGeom>
          <a:noFill/>
        </p:spPr>
        <p:txBody>
          <a:bodyPr wrap="square" rtlCol="0">
            <a:spAutoFit/>
          </a:bodyPr>
          <a:lstStyle/>
          <a:p>
            <a:r>
              <a:rPr lang="en-GB" sz="2000" b="1" dirty="0" smtClean="0"/>
              <a:t>Resistance to flammability</a:t>
            </a:r>
            <a:endParaRPr lang="en-GB" sz="2000" b="1" dirty="0"/>
          </a:p>
        </p:txBody>
      </p:sp>
      <p:sp>
        <p:nvSpPr>
          <p:cNvPr id="7" name="TextBox 6"/>
          <p:cNvSpPr txBox="1"/>
          <p:nvPr/>
        </p:nvSpPr>
        <p:spPr>
          <a:xfrm>
            <a:off x="4116990" y="3345414"/>
            <a:ext cx="1782256" cy="707886"/>
          </a:xfrm>
          <a:prstGeom prst="rect">
            <a:avLst/>
          </a:prstGeom>
          <a:noFill/>
        </p:spPr>
        <p:txBody>
          <a:bodyPr wrap="square" rtlCol="0">
            <a:spAutoFit/>
          </a:bodyPr>
          <a:lstStyle/>
          <a:p>
            <a:r>
              <a:rPr lang="en-GB" sz="2000" b="1" dirty="0" smtClean="0"/>
              <a:t>Resistance to contact heat</a:t>
            </a:r>
            <a:endParaRPr lang="en-GB" sz="2000" b="1" dirty="0"/>
          </a:p>
        </p:txBody>
      </p:sp>
      <p:sp>
        <p:nvSpPr>
          <p:cNvPr id="8" name="TextBox 7"/>
          <p:cNvSpPr txBox="1"/>
          <p:nvPr/>
        </p:nvSpPr>
        <p:spPr>
          <a:xfrm>
            <a:off x="4935044" y="4990355"/>
            <a:ext cx="1940085" cy="707886"/>
          </a:xfrm>
          <a:prstGeom prst="rect">
            <a:avLst/>
          </a:prstGeom>
          <a:noFill/>
        </p:spPr>
        <p:txBody>
          <a:bodyPr wrap="square" rtlCol="0">
            <a:spAutoFit/>
          </a:bodyPr>
          <a:lstStyle/>
          <a:p>
            <a:r>
              <a:rPr lang="en-GB" sz="2000" b="1" dirty="0" smtClean="0"/>
              <a:t>Resistance to convective heat</a:t>
            </a:r>
            <a:endParaRPr lang="en-GB" sz="2000" b="1" dirty="0"/>
          </a:p>
        </p:txBody>
      </p:sp>
      <p:sp>
        <p:nvSpPr>
          <p:cNvPr id="9" name="TextBox 8"/>
          <p:cNvSpPr txBox="1"/>
          <p:nvPr/>
        </p:nvSpPr>
        <p:spPr>
          <a:xfrm>
            <a:off x="8745796" y="4956069"/>
            <a:ext cx="2219701" cy="707886"/>
          </a:xfrm>
          <a:prstGeom prst="rect">
            <a:avLst/>
          </a:prstGeom>
          <a:noFill/>
        </p:spPr>
        <p:txBody>
          <a:bodyPr wrap="square" rtlCol="0">
            <a:spAutoFit/>
          </a:bodyPr>
          <a:lstStyle/>
          <a:p>
            <a:r>
              <a:rPr lang="en-GB" sz="2000" b="1" dirty="0" smtClean="0"/>
              <a:t>Resistance to radiant heat</a:t>
            </a:r>
            <a:endParaRPr lang="en-GB" sz="2000" b="1" dirty="0"/>
          </a:p>
        </p:txBody>
      </p:sp>
      <p:sp>
        <p:nvSpPr>
          <p:cNvPr id="10" name="TextBox 9"/>
          <p:cNvSpPr txBox="1"/>
          <p:nvPr/>
        </p:nvSpPr>
        <p:spPr>
          <a:xfrm>
            <a:off x="6753039" y="4174922"/>
            <a:ext cx="1837154" cy="523220"/>
          </a:xfrm>
          <a:prstGeom prst="rect">
            <a:avLst/>
          </a:prstGeom>
          <a:noFill/>
        </p:spPr>
        <p:txBody>
          <a:bodyPr wrap="square" rtlCol="0">
            <a:spAutoFit/>
          </a:bodyPr>
          <a:lstStyle/>
          <a:p>
            <a:r>
              <a:rPr lang="en-GB" sz="2800" b="1" dirty="0" smtClean="0"/>
              <a:t>X.X.X.X.X.X</a:t>
            </a:r>
            <a:endParaRPr lang="en-GB" sz="2800" b="1" dirty="0"/>
          </a:p>
        </p:txBody>
      </p:sp>
      <p:sp>
        <p:nvSpPr>
          <p:cNvPr id="11" name="TextBox 10"/>
          <p:cNvSpPr txBox="1"/>
          <p:nvPr/>
        </p:nvSpPr>
        <p:spPr>
          <a:xfrm>
            <a:off x="9916487" y="2170150"/>
            <a:ext cx="1977741" cy="1015663"/>
          </a:xfrm>
          <a:prstGeom prst="rect">
            <a:avLst/>
          </a:prstGeom>
          <a:noFill/>
        </p:spPr>
        <p:txBody>
          <a:bodyPr wrap="square" rtlCol="0">
            <a:spAutoFit/>
          </a:bodyPr>
          <a:lstStyle/>
          <a:p>
            <a:r>
              <a:rPr lang="en-GB" sz="2000" b="1" dirty="0"/>
              <a:t>Resistance to </a:t>
            </a:r>
            <a:r>
              <a:rPr lang="en-GB" sz="2000" b="1" dirty="0" smtClean="0"/>
              <a:t>large </a:t>
            </a:r>
            <a:r>
              <a:rPr lang="en-GB" sz="2000" b="1" dirty="0"/>
              <a:t>splashes of molten metal</a:t>
            </a:r>
          </a:p>
        </p:txBody>
      </p:sp>
      <p:cxnSp>
        <p:nvCxnSpPr>
          <p:cNvPr id="12" name="Straight Connector 11"/>
          <p:cNvCxnSpPr/>
          <p:nvPr/>
        </p:nvCxnSpPr>
        <p:spPr>
          <a:xfrm>
            <a:off x="6893085" y="5308733"/>
            <a:ext cx="626134" cy="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519219" y="4698142"/>
            <a:ext cx="0" cy="610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17065" y="5308733"/>
            <a:ext cx="913174"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17064" y="4698142"/>
            <a:ext cx="0" cy="610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3311" y="4698142"/>
            <a:ext cx="0" cy="175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120713" y="4873505"/>
            <a:ext cx="1112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120714" y="3699357"/>
            <a:ext cx="0" cy="1174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873578" y="3699357"/>
            <a:ext cx="247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1"/>
          </p:cNvCxnSpPr>
          <p:nvPr/>
        </p:nvCxnSpPr>
        <p:spPr>
          <a:xfrm flipH="1">
            <a:off x="6430829" y="4436532"/>
            <a:ext cx="322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9066" y="2677982"/>
            <a:ext cx="0" cy="1758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43560" y="2677982"/>
            <a:ext cx="9955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913942" y="2677982"/>
            <a:ext cx="10025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906902" y="2677982"/>
            <a:ext cx="0" cy="1758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584691" y="4436532"/>
            <a:ext cx="3222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227709" y="3699357"/>
            <a:ext cx="247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227709" y="3699357"/>
            <a:ext cx="0" cy="1174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115111" y="4873505"/>
            <a:ext cx="11125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15111" y="4698142"/>
            <a:ext cx="0" cy="175363"/>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Picture 29" descr="C:\Users\ad\AppData\Local\Microsoft\Windows\INetCache\Content.Word\407 pictogram.png"/>
          <p:cNvPicPr/>
          <p:nvPr/>
        </p:nvPicPr>
        <p:blipFill>
          <a:blip r:embed="rId2"/>
          <a:srcRect/>
          <a:stretch>
            <a:fillRect/>
          </a:stretch>
        </p:blipFill>
        <p:spPr>
          <a:xfrm>
            <a:off x="6746000" y="2424838"/>
            <a:ext cx="1819006" cy="1801690"/>
          </a:xfrm>
          <a:prstGeom prst="rect">
            <a:avLst/>
          </a:prstGeom>
          <a:noFill/>
          <a:ln>
            <a:noFill/>
            <a:prstDash/>
          </a:ln>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111814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407 – Protective gloves against thermal hazards</a:t>
            </a:r>
            <a:endParaRPr lang="en-GB" sz="2800" b="1" dirty="0"/>
          </a:p>
        </p:txBody>
      </p:sp>
      <p:sp>
        <p:nvSpPr>
          <p:cNvPr id="3" name="TextBox 2"/>
          <p:cNvSpPr txBox="1"/>
          <p:nvPr/>
        </p:nvSpPr>
        <p:spPr>
          <a:xfrm>
            <a:off x="3480370" y="1344768"/>
            <a:ext cx="8357785" cy="369332"/>
          </a:xfrm>
          <a:prstGeom prst="rect">
            <a:avLst/>
          </a:prstGeom>
          <a:noFill/>
        </p:spPr>
        <p:txBody>
          <a:bodyPr wrap="square" rtlCol="0">
            <a:spAutoFit/>
          </a:bodyPr>
          <a:lstStyle/>
          <a:p>
            <a:r>
              <a:rPr lang="en-GB" b="1" dirty="0" smtClean="0"/>
              <a:t>Resistance to flammability:</a:t>
            </a:r>
            <a:endParaRPr lang="en-GB" b="1" dirty="0"/>
          </a:p>
        </p:txBody>
      </p:sp>
      <p:sp>
        <p:nvSpPr>
          <p:cNvPr id="4" name="TextBox 3"/>
          <p:cNvSpPr txBox="1"/>
          <p:nvPr/>
        </p:nvSpPr>
        <p:spPr>
          <a:xfrm>
            <a:off x="3480370" y="1714100"/>
            <a:ext cx="8357785" cy="923330"/>
          </a:xfrm>
          <a:prstGeom prst="rect">
            <a:avLst/>
          </a:prstGeom>
          <a:noFill/>
        </p:spPr>
        <p:txBody>
          <a:bodyPr wrap="square" rtlCol="0">
            <a:spAutoFit/>
          </a:bodyPr>
          <a:lstStyle/>
          <a:p>
            <a:r>
              <a:rPr lang="en-GB" dirty="0"/>
              <a:t>The glove’s material is stretched and lit with a gas flame. The flame is held against the material for 15 seconds. After the flame is extinguished, the length of time it takes for the material to stop burning or glowing is measured.</a:t>
            </a:r>
          </a:p>
        </p:txBody>
      </p:sp>
      <p:graphicFrame>
        <p:nvGraphicFramePr>
          <p:cNvPr id="5" name="Table 4"/>
          <p:cNvGraphicFramePr>
            <a:graphicFrameLocks noGrp="1"/>
          </p:cNvGraphicFramePr>
          <p:nvPr>
            <p:extLst>
              <p:ext uri="{D42A27DB-BD31-4B8C-83A1-F6EECF244321}">
                <p14:modId xmlns:p14="http://schemas.microsoft.com/office/powerpoint/2010/main" val="3663295060"/>
              </p:ext>
            </p:extLst>
          </p:nvPr>
        </p:nvGraphicFramePr>
        <p:xfrm>
          <a:off x="4796682" y="2721134"/>
          <a:ext cx="5725160" cy="685800"/>
        </p:xfrm>
        <a:graphic>
          <a:graphicData uri="http://schemas.openxmlformats.org/drawingml/2006/table">
            <a:tbl>
              <a:tblPr firstRow="1" firstCol="1" bandRow="1">
                <a:tableStyleId>{5C22544A-7EE6-4342-B048-85BDC9FD1C3A}</a:tableStyleId>
              </a:tblPr>
              <a:tblGrid>
                <a:gridCol w="1141095"/>
                <a:gridCol w="1016000"/>
                <a:gridCol w="891540"/>
                <a:gridCol w="892175"/>
                <a:gridCol w="892175"/>
                <a:gridCol w="892175"/>
              </a:tblGrid>
              <a:tr h="228600">
                <a:tc>
                  <a:txBody>
                    <a:bodyPr/>
                    <a:lstStyle/>
                    <a:p>
                      <a:pPr>
                        <a:lnSpc>
                          <a:spcPts val="1800"/>
                        </a:lnSpc>
                        <a:spcBef>
                          <a:spcPts val="500"/>
                        </a:spcBef>
                        <a:spcAft>
                          <a:spcPts val="0"/>
                        </a:spcAft>
                      </a:pPr>
                      <a:r>
                        <a:rPr lang="en-GB" sz="1100">
                          <a:effectLst/>
                        </a:rPr>
                        <a:t>Test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Measured 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28600">
                <a:tc>
                  <a:txBody>
                    <a:bodyPr/>
                    <a:lstStyle/>
                    <a:p>
                      <a:pPr>
                        <a:lnSpc>
                          <a:spcPts val="1800"/>
                        </a:lnSpc>
                        <a:spcBef>
                          <a:spcPts val="500"/>
                        </a:spcBef>
                        <a:spcAft>
                          <a:spcPts val="0"/>
                        </a:spcAft>
                      </a:pPr>
                      <a:r>
                        <a:rPr lang="en-GB" sz="1100">
                          <a:effectLst/>
                        </a:rPr>
                        <a:t>After-burn time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Seconds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≤20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≤10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28600">
                <a:tc>
                  <a:txBody>
                    <a:bodyPr/>
                    <a:lstStyle/>
                    <a:p>
                      <a:pPr>
                        <a:lnSpc>
                          <a:spcPts val="1800"/>
                        </a:lnSpc>
                        <a:spcBef>
                          <a:spcPts val="500"/>
                        </a:spcBef>
                        <a:spcAft>
                          <a:spcPts val="0"/>
                        </a:spcAft>
                      </a:pPr>
                      <a:r>
                        <a:rPr lang="en-GB" sz="1100">
                          <a:effectLst/>
                        </a:rPr>
                        <a:t>After-glow time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Seconds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Infinity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≤120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≤25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≤5</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480370" y="3662634"/>
            <a:ext cx="8357785" cy="369332"/>
          </a:xfrm>
          <a:prstGeom prst="rect">
            <a:avLst/>
          </a:prstGeom>
          <a:noFill/>
        </p:spPr>
        <p:txBody>
          <a:bodyPr wrap="square" rtlCol="0">
            <a:spAutoFit/>
          </a:bodyPr>
          <a:lstStyle/>
          <a:p>
            <a:r>
              <a:rPr lang="en-GB" b="1" dirty="0" smtClean="0"/>
              <a:t>Resistance to contact heat:</a:t>
            </a:r>
            <a:endParaRPr lang="en-GB" b="1" dirty="0"/>
          </a:p>
        </p:txBody>
      </p:sp>
      <p:sp>
        <p:nvSpPr>
          <p:cNvPr id="7" name="TextBox 6"/>
          <p:cNvSpPr txBox="1"/>
          <p:nvPr/>
        </p:nvSpPr>
        <p:spPr>
          <a:xfrm>
            <a:off x="3480370" y="4031966"/>
            <a:ext cx="8357785" cy="1200329"/>
          </a:xfrm>
          <a:prstGeom prst="rect">
            <a:avLst/>
          </a:prstGeom>
          <a:noFill/>
        </p:spPr>
        <p:txBody>
          <a:bodyPr wrap="square" rtlCol="0">
            <a:spAutoFit/>
          </a:bodyPr>
          <a:lstStyle/>
          <a:p>
            <a:r>
              <a:rPr lang="en-GB" dirty="0"/>
              <a:t>The glove’s material is exposed to temperatures between +100˚C and +500˚C. The length of time it takes the material on the inside of the glove to increase by 10˚C from the starting temperature (25˚C approx.) is then measured. The minimal amount of time accepted is 15 seconds.</a:t>
            </a:r>
          </a:p>
        </p:txBody>
      </p:sp>
      <p:graphicFrame>
        <p:nvGraphicFramePr>
          <p:cNvPr id="8" name="Table 7"/>
          <p:cNvGraphicFramePr>
            <a:graphicFrameLocks noGrp="1"/>
          </p:cNvGraphicFramePr>
          <p:nvPr>
            <p:extLst>
              <p:ext uri="{D42A27DB-BD31-4B8C-83A1-F6EECF244321}">
                <p14:modId xmlns:p14="http://schemas.microsoft.com/office/powerpoint/2010/main" val="97903821"/>
              </p:ext>
            </p:extLst>
          </p:nvPr>
        </p:nvGraphicFramePr>
        <p:xfrm>
          <a:off x="4796682" y="5373027"/>
          <a:ext cx="5725160" cy="457200"/>
        </p:xfrm>
        <a:graphic>
          <a:graphicData uri="http://schemas.openxmlformats.org/drawingml/2006/table">
            <a:tbl>
              <a:tblPr firstRow="1" firstCol="1" bandRow="1">
                <a:tableStyleId>{5C22544A-7EE6-4342-B048-85BDC9FD1C3A}</a:tableStyleId>
              </a:tblPr>
              <a:tblGrid>
                <a:gridCol w="1141095"/>
                <a:gridCol w="1916430"/>
                <a:gridCol w="666750"/>
                <a:gridCol w="666750"/>
                <a:gridCol w="666750"/>
                <a:gridCol w="667385"/>
              </a:tblGrid>
              <a:tr h="228600">
                <a:tc>
                  <a:txBody>
                    <a:bodyPr/>
                    <a:lstStyle/>
                    <a:p>
                      <a:pPr>
                        <a:lnSpc>
                          <a:spcPts val="1800"/>
                        </a:lnSpc>
                        <a:spcBef>
                          <a:spcPts val="500"/>
                        </a:spcBef>
                        <a:spcAft>
                          <a:spcPts val="0"/>
                        </a:spcAft>
                      </a:pPr>
                      <a:r>
                        <a:rPr lang="en-GB" sz="1100">
                          <a:effectLst/>
                        </a:rPr>
                        <a:t>Test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Measured 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28600">
                <a:tc>
                  <a:txBody>
                    <a:bodyPr/>
                    <a:lstStyle/>
                    <a:p>
                      <a:pPr>
                        <a:lnSpc>
                          <a:spcPts val="1800"/>
                        </a:lnSpc>
                        <a:spcBef>
                          <a:spcPts val="500"/>
                        </a:spcBef>
                        <a:spcAft>
                          <a:spcPts val="0"/>
                        </a:spcAft>
                      </a:pPr>
                      <a:r>
                        <a:rPr lang="en-GB" sz="1100">
                          <a:effectLst/>
                        </a:rPr>
                        <a:t>Contact Heat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Temp in ˚C after 15 seconds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100 ˚C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250 ˚C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350 ˚C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500 ˚C</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947607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0370" y="685739"/>
            <a:ext cx="7772516" cy="523220"/>
          </a:xfrm>
          <a:prstGeom prst="rect">
            <a:avLst/>
          </a:prstGeom>
          <a:noFill/>
        </p:spPr>
        <p:txBody>
          <a:bodyPr wrap="square" rtlCol="0">
            <a:spAutoFit/>
          </a:bodyPr>
          <a:lstStyle/>
          <a:p>
            <a:r>
              <a:rPr lang="en-GB" sz="2800" b="1" dirty="0" smtClean="0"/>
              <a:t>EN 407 – Protective gloves against thermal hazards</a:t>
            </a:r>
            <a:endParaRPr lang="en-GB" sz="2800" b="1" dirty="0"/>
          </a:p>
        </p:txBody>
      </p:sp>
      <p:sp>
        <p:nvSpPr>
          <p:cNvPr id="3" name="TextBox 2"/>
          <p:cNvSpPr txBox="1"/>
          <p:nvPr/>
        </p:nvSpPr>
        <p:spPr>
          <a:xfrm>
            <a:off x="3480370" y="1344768"/>
            <a:ext cx="8357785" cy="369332"/>
          </a:xfrm>
          <a:prstGeom prst="rect">
            <a:avLst/>
          </a:prstGeom>
          <a:noFill/>
        </p:spPr>
        <p:txBody>
          <a:bodyPr wrap="square" rtlCol="0">
            <a:spAutoFit/>
          </a:bodyPr>
          <a:lstStyle/>
          <a:p>
            <a:r>
              <a:rPr lang="en-GB" b="1" dirty="0" smtClean="0"/>
              <a:t>Resistance to convective heat:</a:t>
            </a:r>
            <a:endParaRPr lang="en-GB" b="1" dirty="0"/>
          </a:p>
        </p:txBody>
      </p:sp>
      <p:sp>
        <p:nvSpPr>
          <p:cNvPr id="4" name="TextBox 3"/>
          <p:cNvSpPr txBox="1"/>
          <p:nvPr/>
        </p:nvSpPr>
        <p:spPr>
          <a:xfrm>
            <a:off x="3480370" y="1714100"/>
            <a:ext cx="8357785" cy="646331"/>
          </a:xfrm>
          <a:prstGeom prst="rect">
            <a:avLst/>
          </a:prstGeom>
          <a:noFill/>
        </p:spPr>
        <p:txBody>
          <a:bodyPr wrap="square" rtlCol="0">
            <a:spAutoFit/>
          </a:bodyPr>
          <a:lstStyle/>
          <a:p>
            <a:r>
              <a:rPr lang="en-GB" dirty="0"/>
              <a:t>The length of time is measured for the heat from a gas flame to increase the temperature of the gloves inside material by 24˚C.</a:t>
            </a:r>
          </a:p>
        </p:txBody>
      </p:sp>
      <p:graphicFrame>
        <p:nvGraphicFramePr>
          <p:cNvPr id="5" name="Table 4"/>
          <p:cNvGraphicFramePr>
            <a:graphicFrameLocks noGrp="1"/>
          </p:cNvGraphicFramePr>
          <p:nvPr>
            <p:extLst>
              <p:ext uri="{D42A27DB-BD31-4B8C-83A1-F6EECF244321}">
                <p14:modId xmlns:p14="http://schemas.microsoft.com/office/powerpoint/2010/main" val="3854633344"/>
              </p:ext>
            </p:extLst>
          </p:nvPr>
        </p:nvGraphicFramePr>
        <p:xfrm>
          <a:off x="4796682" y="2501163"/>
          <a:ext cx="5725160" cy="457200"/>
        </p:xfrm>
        <a:graphic>
          <a:graphicData uri="http://schemas.openxmlformats.org/drawingml/2006/table">
            <a:tbl>
              <a:tblPr firstRow="1" firstCol="1" bandRow="1">
                <a:tableStyleId>{5C22544A-7EE6-4342-B048-85BDC9FD1C3A}</a:tableStyleId>
              </a:tblPr>
              <a:tblGrid>
                <a:gridCol w="1347470"/>
                <a:gridCol w="1889760"/>
                <a:gridCol w="621665"/>
                <a:gridCol w="622300"/>
                <a:gridCol w="621665"/>
                <a:gridCol w="622300"/>
              </a:tblGrid>
              <a:tr h="228600">
                <a:tc>
                  <a:txBody>
                    <a:bodyPr/>
                    <a:lstStyle/>
                    <a:p>
                      <a:pPr>
                        <a:lnSpc>
                          <a:spcPts val="1800"/>
                        </a:lnSpc>
                        <a:spcBef>
                          <a:spcPts val="500"/>
                        </a:spcBef>
                        <a:spcAft>
                          <a:spcPts val="0"/>
                        </a:spcAft>
                      </a:pPr>
                      <a:r>
                        <a:rPr lang="en-GB" sz="1100">
                          <a:effectLst/>
                        </a:rPr>
                        <a:t>Test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Measured 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28600">
                <a:tc>
                  <a:txBody>
                    <a:bodyPr/>
                    <a:lstStyle/>
                    <a:p>
                      <a:pPr>
                        <a:lnSpc>
                          <a:spcPts val="1800"/>
                        </a:lnSpc>
                        <a:spcBef>
                          <a:spcPts val="500"/>
                        </a:spcBef>
                        <a:spcAft>
                          <a:spcPts val="0"/>
                        </a:spcAft>
                      </a:pPr>
                      <a:r>
                        <a:rPr lang="en-GB" sz="1100">
                          <a:effectLst/>
                        </a:rPr>
                        <a:t>Convective Heat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Seconds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≤10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≤18</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TextBox 5"/>
          <p:cNvSpPr txBox="1"/>
          <p:nvPr/>
        </p:nvSpPr>
        <p:spPr>
          <a:xfrm>
            <a:off x="3480370" y="3348828"/>
            <a:ext cx="8357785" cy="369332"/>
          </a:xfrm>
          <a:prstGeom prst="rect">
            <a:avLst/>
          </a:prstGeom>
          <a:noFill/>
        </p:spPr>
        <p:txBody>
          <a:bodyPr wrap="square" rtlCol="0">
            <a:spAutoFit/>
          </a:bodyPr>
          <a:lstStyle/>
          <a:p>
            <a:r>
              <a:rPr lang="en-GB" b="1" dirty="0"/>
              <a:t>Resistance to radiant heat</a:t>
            </a:r>
            <a:r>
              <a:rPr lang="en-GB" b="1" dirty="0" smtClean="0"/>
              <a:t>:</a:t>
            </a:r>
            <a:endParaRPr lang="en-GB" b="1" dirty="0"/>
          </a:p>
        </p:txBody>
      </p:sp>
      <p:sp>
        <p:nvSpPr>
          <p:cNvPr id="7" name="TextBox 6"/>
          <p:cNvSpPr txBox="1"/>
          <p:nvPr/>
        </p:nvSpPr>
        <p:spPr>
          <a:xfrm>
            <a:off x="3480370" y="3718160"/>
            <a:ext cx="8357785" cy="646331"/>
          </a:xfrm>
          <a:prstGeom prst="rect">
            <a:avLst/>
          </a:prstGeom>
          <a:noFill/>
        </p:spPr>
        <p:txBody>
          <a:bodyPr wrap="square" rtlCol="0">
            <a:spAutoFit/>
          </a:bodyPr>
          <a:lstStyle/>
          <a:p>
            <a:r>
              <a:rPr lang="en-GB" dirty="0"/>
              <a:t>The glove’s material is stretched in front of a heat source with an effect of 20-40 kw/kvm. The average time is measured for heat penetration </a:t>
            </a:r>
            <a:r>
              <a:rPr lang="en-GB" dirty="0" smtClean="0"/>
              <a:t>of 2.5 </a:t>
            </a:r>
            <a:r>
              <a:rPr lang="en-GB" dirty="0"/>
              <a:t>kw/kvm.</a:t>
            </a:r>
          </a:p>
        </p:txBody>
      </p:sp>
      <p:graphicFrame>
        <p:nvGraphicFramePr>
          <p:cNvPr id="8" name="Table 7"/>
          <p:cNvGraphicFramePr>
            <a:graphicFrameLocks noGrp="1"/>
          </p:cNvGraphicFramePr>
          <p:nvPr>
            <p:extLst>
              <p:ext uri="{D42A27DB-BD31-4B8C-83A1-F6EECF244321}">
                <p14:modId xmlns:p14="http://schemas.microsoft.com/office/powerpoint/2010/main" val="1253691071"/>
              </p:ext>
            </p:extLst>
          </p:nvPr>
        </p:nvGraphicFramePr>
        <p:xfrm>
          <a:off x="4796682" y="4525480"/>
          <a:ext cx="5725160" cy="457200"/>
        </p:xfrm>
        <a:graphic>
          <a:graphicData uri="http://schemas.openxmlformats.org/drawingml/2006/table">
            <a:tbl>
              <a:tblPr firstRow="1" firstCol="1" bandRow="1">
                <a:tableStyleId>{5C22544A-7EE6-4342-B048-85BDC9FD1C3A}</a:tableStyleId>
              </a:tblPr>
              <a:tblGrid>
                <a:gridCol w="1347470"/>
                <a:gridCol w="1889760"/>
                <a:gridCol w="621665"/>
                <a:gridCol w="622300"/>
                <a:gridCol w="621665"/>
                <a:gridCol w="622300"/>
              </a:tblGrid>
              <a:tr h="228600">
                <a:tc>
                  <a:txBody>
                    <a:bodyPr/>
                    <a:lstStyle/>
                    <a:p>
                      <a:pPr>
                        <a:lnSpc>
                          <a:spcPts val="1800"/>
                        </a:lnSpc>
                        <a:spcBef>
                          <a:spcPts val="500"/>
                        </a:spcBef>
                        <a:spcAft>
                          <a:spcPts val="0"/>
                        </a:spcAft>
                      </a:pPr>
                      <a:r>
                        <a:rPr lang="en-GB" sz="1100">
                          <a:effectLst/>
                        </a:rPr>
                        <a:t>Test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Measured 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1</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2</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3</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Level 4</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28600">
                <a:tc>
                  <a:txBody>
                    <a:bodyPr/>
                    <a:lstStyle/>
                    <a:p>
                      <a:pPr>
                        <a:lnSpc>
                          <a:spcPts val="1800"/>
                        </a:lnSpc>
                        <a:spcBef>
                          <a:spcPts val="500"/>
                        </a:spcBef>
                        <a:spcAft>
                          <a:spcPts val="0"/>
                        </a:spcAft>
                      </a:pPr>
                      <a:r>
                        <a:rPr lang="en-GB" sz="1100">
                          <a:effectLst/>
                        </a:rPr>
                        <a:t>Radiant Heat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ts val="1800"/>
                        </a:lnSpc>
                        <a:spcBef>
                          <a:spcPts val="500"/>
                        </a:spcBef>
                        <a:spcAft>
                          <a:spcPts val="0"/>
                        </a:spcAft>
                      </a:pPr>
                      <a:r>
                        <a:rPr lang="en-GB" sz="1100">
                          <a:effectLst/>
                        </a:rPr>
                        <a:t>Seconds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≤30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a:effectLst/>
                        </a:rPr>
                        <a:t>≤90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800"/>
                        </a:lnSpc>
                        <a:spcBef>
                          <a:spcPts val="500"/>
                        </a:spcBef>
                        <a:spcAft>
                          <a:spcPts val="0"/>
                        </a:spcAft>
                      </a:pPr>
                      <a:r>
                        <a:rPr lang="en-GB" sz="1100" dirty="0">
                          <a:effectLst/>
                        </a:rPr>
                        <a:t>≤150</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36" y="5302120"/>
            <a:ext cx="2062449" cy="7710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54" y="4419899"/>
            <a:ext cx="2062451" cy="77100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54" y="6199673"/>
            <a:ext cx="2072459" cy="774751"/>
          </a:xfrm>
          <a:prstGeom prst="rect">
            <a:avLst/>
          </a:prstGeom>
        </p:spPr>
      </p:pic>
    </p:spTree>
    <p:extLst>
      <p:ext uri="{BB962C8B-B14F-4D97-AF65-F5344CB8AC3E}">
        <p14:creationId xmlns:p14="http://schemas.microsoft.com/office/powerpoint/2010/main" val="118657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esw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swift" id="{E2F34FCA-977E-4CAA-BFDC-CB7EAA56FA46}" vid="{3CAA2755-1AF4-4FFB-8EC7-2F85730E7776}"/>
    </a:ext>
  </a:extLst>
</a:theme>
</file>

<file path=docProps/app.xml><?xml version="1.0" encoding="utf-8"?>
<Properties xmlns="http://schemas.openxmlformats.org/officeDocument/2006/extended-properties" xmlns:vt="http://schemas.openxmlformats.org/officeDocument/2006/docPropsVTypes">
  <Template>Beeswift</Template>
  <TotalTime>1666</TotalTime>
  <Words>2025</Words>
  <Application>Microsoft Office PowerPoint</Application>
  <PresentationFormat>Widescreen</PresentationFormat>
  <Paragraphs>329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Beeswift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Beeswift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Presentation</dc:title>
  <dc:subject>Glove Standards</dc:subject>
  <dc:creator>Andrew Dent</dc:creator>
  <cp:lastModifiedBy>Andrew Dent</cp:lastModifiedBy>
  <cp:revision>31</cp:revision>
  <cp:lastPrinted>2018-02-15T15:42:09Z</cp:lastPrinted>
  <dcterms:created xsi:type="dcterms:W3CDTF">2017-12-11T11:42:04Z</dcterms:created>
  <dcterms:modified xsi:type="dcterms:W3CDTF">2018-04-17T09:02:17Z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