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62" r:id="rId5"/>
    <p:sldId id="263" r:id="rId6"/>
    <p:sldId id="264" r:id="rId7"/>
    <p:sldId id="265" r:id="rId8"/>
    <p:sldId id="273"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116" d="100"/>
          <a:sy n="116"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8E09B37-ED38-43F5-9479-0DD39EF52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1C04DDD3-1DBF-4F93-9B6A-E8B8A62EFC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EF233EF1-1C18-4981-AC1C-A0F69527EACC}"/>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a16="http://schemas.microsoft.com/office/drawing/2014/main" xmlns="" id="{03D17655-F2EB-4A34-B6C9-B1F5329343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D566341-ECB9-447A-8281-14725E085CFB}"/>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26308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9B19B-810B-47D1-BD26-6FB2CF8494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AC2261C-80DB-427E-A963-5BF632C9A1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C6C93F6-C2DA-497A-9660-952D7BA3FD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2159ED0-A027-42B5-A2E3-3C9BDF0E615E}"/>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a16="http://schemas.microsoft.com/office/drawing/2014/main" xmlns="" id="{F04F50E2-EB15-45D6-B996-23A2B7679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DEE1612-839D-45C7-9ECD-A023ED301359}"/>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69538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6798F-C41F-4062-AFD4-7B161FDF18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CDE7793-6EAF-47B4-8C69-7E42C47F6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1C59751-32E4-4DDF-B388-B92ED93710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BEB5FBF-49D1-4F92-9B77-38F5D7972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2BB2866-C70D-4E96-82B8-393C6D7041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E71F882-8BA9-4A1B-BE63-63E9F4C28C7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8" name="Footer Placeholder 7">
            <a:extLst>
              <a:ext uri="{FF2B5EF4-FFF2-40B4-BE49-F238E27FC236}">
                <a16:creationId xmlns:a16="http://schemas.microsoft.com/office/drawing/2014/main" xmlns="" id="{0EA1161E-0E09-4875-8D1C-823A810940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15E7F5AB-2386-402B-A2AE-2AB4E8122545}"/>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70563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F148BD-E3DA-43FC-AF68-91F96F9E2E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A4A601C-9FD4-4EA0-BB9F-C928B274DA31}"/>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a16="http://schemas.microsoft.com/office/drawing/2014/main" xmlns="" id="{F0A7F273-BF19-421B-B427-9EB02EDEA4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082BC6FA-FA0F-4DA7-9816-DDCB09F416D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860829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58A968-61A6-4F27-B155-F6EDE22F78B9}"/>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3" name="Footer Placeholder 2">
            <a:extLst>
              <a:ext uri="{FF2B5EF4-FFF2-40B4-BE49-F238E27FC236}">
                <a16:creationId xmlns:a16="http://schemas.microsoft.com/office/drawing/2014/main" xmlns="" id="{AC7B0241-777B-4914-A1B6-D936F96F22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D709C897-D636-4550-BD63-82591F6AC181}"/>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33352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778BE5-F3B6-49C8-A5DA-99DF80FB6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DA4CDDA-8C27-43C8-8A80-FF8C44A0F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666496A-B8A3-498A-AC9E-C4DE7017B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CDDBB58-3C2E-47E7-BF10-0EAB49E8156F}"/>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a16="http://schemas.microsoft.com/office/drawing/2014/main" xmlns="" id="{CC287DEB-1CD6-4653-9D83-5556082605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7B160DB-B2DA-4264-B817-853528ACD96F}"/>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95779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549A3-4DB6-4ED9-A3BE-4EADD5B62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AC544D8-EAD8-465D-BBE4-F4D8F2AA77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xmlns="" id="{8F51D356-2EC5-48D6-BBEB-C97CBD331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785C401-92FC-448D-91BC-E1C4B437BEA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a16="http://schemas.microsoft.com/office/drawing/2014/main" xmlns="" id="{5E19C65B-24FC-449D-B96C-CA268773A7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7785E06-5418-43A9-90B6-4EED5456FA22}"/>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13035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65BE8-4287-451C-A50D-5F91A0B5CC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7F57EA1-5C74-4637-A1D6-FF9C81B356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C845E56-4A12-4796-9F78-2335315CD4BE}"/>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a16="http://schemas.microsoft.com/office/drawing/2014/main" xmlns="" id="{2CF6A9FD-6959-4E03-84B5-D854C479F6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3D50564-D5BB-4DD6-9D8C-05375024CA1E}"/>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11255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DEC368-F248-47DA-8253-64DBBAA619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8AF3F4B-C6BE-48B7-82D9-3D5C533DC6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349ABB8-B6AD-47DA-BFA9-12462BF0DB60}"/>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a16="http://schemas.microsoft.com/office/drawing/2014/main" xmlns="" id="{937B9912-8464-4771-A2A1-756BF857C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6C55437-AF38-471D-8F38-E820460C0E2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426300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6E79FAA-2E35-4D03-BD63-3236E1167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a16="http://schemas.microsoft.com/office/drawing/2014/main" xmlns="" id="{E9FC25E4-145E-4119-B782-1F327F876A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D188496-8BAE-4D6D-B349-4856DC50DD36}"/>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a16="http://schemas.microsoft.com/office/drawing/2014/main" xmlns="" id="{9E2F34E1-80D3-44BB-9C06-23650C57F6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820177C3-B664-4353-8C4E-13FBC1D2BE2C}"/>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43332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5B02C1C-A54C-45CE-A1C2-EBBD892B99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a16="http://schemas.microsoft.com/office/drawing/2014/main" xmlns="" id="{336C395D-9467-4BC0-8214-2FACD84084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E01D5F5-638A-401E-91C9-67206977F424}"/>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a16="http://schemas.microsoft.com/office/drawing/2014/main" xmlns="" id="{E5868CCD-1F64-453F-8EBC-307A318BA8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039FBC7-C15F-4D8F-BC7E-16319511AE87}"/>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69954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AFC0C6C-6740-4755-A35A-C3F8A1A25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a16="http://schemas.microsoft.com/office/drawing/2014/main" xmlns="" id="{8749C099-EC4E-4190-8E10-123D15388D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4235834-DB39-40E3-8E2C-C93559D4A133}"/>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a16="http://schemas.microsoft.com/office/drawing/2014/main" xmlns="" id="{4DF44385-5D0B-489E-9031-B5C5394624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EE7DD0D-0B62-4BD7-A6C5-2634BB4E1284}"/>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82615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E910C44-7FC2-4E82-AF87-2444A1150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a16="http://schemas.microsoft.com/office/drawing/2014/main" xmlns="" id="{0400EA01-36C9-4C29-8E55-79C3C8A108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1C085C7-9630-4D42-8918-7F7AAFB7CE7A}"/>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a16="http://schemas.microsoft.com/office/drawing/2014/main" xmlns="" id="{6F4D49C0-2F4C-406F-8A7E-2FEAC9F5F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A090C6B-04C5-438F-AC0C-A84BDD19E177}"/>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16840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ED3E1EC-EB0D-4B6E-8B8B-58AF504B1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a16="http://schemas.microsoft.com/office/drawing/2014/main" xmlns="" id="{8EF44462-ECA5-46AC-8EFC-DAF17D1275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BF65FDE-E5C6-4BF4-BADB-18B1ED851EFA}"/>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a16="http://schemas.microsoft.com/office/drawing/2014/main" xmlns="" id="{0796AC95-E367-499C-8B5C-6F03A020F6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D110775-09C5-435A-A67C-C91920CE3BCC}"/>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52922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216DA48-4199-4280-B438-00FE3DAB2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6176" cy="6858000"/>
          </a:xfrm>
          <a:prstGeom prst="rect">
            <a:avLst/>
          </a:prstGeom>
        </p:spPr>
      </p:pic>
      <p:sp>
        <p:nvSpPr>
          <p:cNvPr id="2" name="Title 1">
            <a:extLst>
              <a:ext uri="{FF2B5EF4-FFF2-40B4-BE49-F238E27FC236}">
                <a16:creationId xmlns:a16="http://schemas.microsoft.com/office/drawing/2014/main" xmlns="" id="{78E24C11-3718-4052-AD63-1E8FC5E10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CD898EB4-4709-46DA-8AF6-AE0D83D34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1902BB4-1F48-4BEF-9998-BB719962383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a16="http://schemas.microsoft.com/office/drawing/2014/main" xmlns="" id="{1B08B8A5-B727-4931-8D6D-41B457169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BEFF1E7-B18E-472A-9D3B-765D0285085D}"/>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07196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4C8C4-7B42-448E-9D64-CEDD8B1E65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EC4A08B-DADC-4611-971E-283C0A6658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85984DB-D515-4D1E-9EFB-7FCE47D99781}"/>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a16="http://schemas.microsoft.com/office/drawing/2014/main" xmlns="" id="{D6427CA3-225E-4CC2-B267-F9FA8CED3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004D948-B09C-4A33-87EE-CEE4AB862926}"/>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329445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D81BB-F502-46D1-A816-597CD1491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3A6D262-D402-468A-B574-398BABEF0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915755F-D1E7-43E1-935B-C6642E322DA2}"/>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a16="http://schemas.microsoft.com/office/drawing/2014/main" xmlns="" id="{60AD014E-D265-40EC-BA67-2B6C73012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597A7B5-756F-44F1-AF77-6876CAD9D9F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90300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27817A7-32D5-45C8-8F93-3AFB2B0B1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022C68C-E132-4137-82D8-DD985A168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4307A82-C35F-44A1-BFF6-501887ECC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E31A4-2B6B-4845-81F7-6ACA36A041F2}" type="datetimeFigureOut">
              <a:rPr lang="en-GB" smtClean="0"/>
              <a:t>22/02/2018</a:t>
            </a:fld>
            <a:endParaRPr lang="en-GB"/>
          </a:p>
        </p:txBody>
      </p:sp>
      <p:sp>
        <p:nvSpPr>
          <p:cNvPr id="5" name="Footer Placeholder 4">
            <a:extLst>
              <a:ext uri="{FF2B5EF4-FFF2-40B4-BE49-F238E27FC236}">
                <a16:creationId xmlns:a16="http://schemas.microsoft.com/office/drawing/2014/main" xmlns="" id="{14F2EDBF-0ADC-4871-937C-2C79C2C9D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87D4F91-AD70-4199-94CF-7F39354B5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EDF20-2281-431F-B56B-5A16BC4C9C05}" type="slidenum">
              <a:rPr lang="en-GB" smtClean="0"/>
              <a:t>‹#›</a:t>
            </a:fld>
            <a:endParaRPr lang="en-GB"/>
          </a:p>
        </p:txBody>
      </p:sp>
    </p:spTree>
    <p:extLst>
      <p:ext uri="{BB962C8B-B14F-4D97-AF65-F5344CB8AC3E}">
        <p14:creationId xmlns:p14="http://schemas.microsoft.com/office/powerpoint/2010/main" val="38562605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676" r:id="rId4"/>
    <p:sldLayoutId id="2147483675" r:id="rId5"/>
    <p:sldLayoutId id="2147483674"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eeswift.co.uk/"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26F8E7F-80B1-4D28-8309-BA51EC576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extBox 1"/>
          <p:cNvSpPr txBox="1"/>
          <p:nvPr/>
        </p:nvSpPr>
        <p:spPr>
          <a:xfrm>
            <a:off x="3546275" y="2226218"/>
            <a:ext cx="5251736" cy="3477875"/>
          </a:xfrm>
          <a:prstGeom prst="rect">
            <a:avLst/>
          </a:prstGeom>
          <a:noFill/>
        </p:spPr>
        <p:txBody>
          <a:bodyPr wrap="square" rtlCol="0">
            <a:spAutoFit/>
          </a:bodyPr>
          <a:lstStyle/>
          <a:p>
            <a:pPr algn="ctr"/>
            <a:r>
              <a:rPr lang="en-GB" sz="4400" b="1" dirty="0" smtClean="0"/>
              <a:t>Eyewear – EN 166</a:t>
            </a:r>
          </a:p>
          <a:p>
            <a:pPr algn="ctr"/>
            <a:r>
              <a:rPr lang="en-GB" sz="4400" b="1" dirty="0" smtClean="0"/>
              <a:t>Respiratory – EN 149</a:t>
            </a:r>
          </a:p>
          <a:p>
            <a:pPr algn="ctr"/>
            <a:r>
              <a:rPr lang="en-GB" sz="4400" b="1" dirty="0" smtClean="0"/>
              <a:t>Ear Defence – EN 352</a:t>
            </a:r>
          </a:p>
          <a:p>
            <a:pPr algn="ctr"/>
            <a:r>
              <a:rPr lang="en-GB" sz="4400" b="1" dirty="0" smtClean="0"/>
              <a:t>Bump Caps – EN 812</a:t>
            </a:r>
          </a:p>
          <a:p>
            <a:pPr algn="ctr"/>
            <a:r>
              <a:rPr lang="en-GB" sz="4400" b="1" dirty="0" smtClean="0"/>
              <a:t>Helmets – EN 397</a:t>
            </a:r>
            <a:endParaRPr lang="en-GB" sz="4400" b="1" dirty="0"/>
          </a:p>
        </p:txBody>
      </p:sp>
    </p:spTree>
    <p:extLst>
      <p:ext uri="{BB962C8B-B14F-4D97-AF65-F5344CB8AC3E}">
        <p14:creationId xmlns:p14="http://schemas.microsoft.com/office/powerpoint/2010/main" val="972648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0370" y="685739"/>
            <a:ext cx="6479176" cy="523220"/>
          </a:xfrm>
          <a:prstGeom prst="rect">
            <a:avLst/>
          </a:prstGeom>
          <a:noFill/>
        </p:spPr>
        <p:txBody>
          <a:bodyPr wrap="square" rtlCol="0">
            <a:spAutoFit/>
          </a:bodyPr>
          <a:lstStyle/>
          <a:p>
            <a:r>
              <a:rPr lang="en-GB" sz="2800" b="1" dirty="0"/>
              <a:t>EN 812 – Industrial Bump Caps</a:t>
            </a:r>
          </a:p>
        </p:txBody>
      </p:sp>
      <p:sp>
        <p:nvSpPr>
          <p:cNvPr id="3" name="TextBox 2"/>
          <p:cNvSpPr txBox="1"/>
          <p:nvPr/>
        </p:nvSpPr>
        <p:spPr>
          <a:xfrm>
            <a:off x="3478909" y="1381957"/>
            <a:ext cx="3539729" cy="400110"/>
          </a:xfrm>
          <a:prstGeom prst="rect">
            <a:avLst/>
          </a:prstGeom>
          <a:noFill/>
        </p:spPr>
        <p:txBody>
          <a:bodyPr wrap="square" rtlCol="0">
            <a:spAutoFit/>
          </a:bodyPr>
          <a:lstStyle/>
          <a:p>
            <a:r>
              <a:rPr lang="en-GB" sz="2000" b="1" dirty="0" smtClean="0"/>
              <a:t>Penetration</a:t>
            </a:r>
            <a:endParaRPr lang="en-GB" sz="2000" b="1" dirty="0"/>
          </a:p>
        </p:txBody>
      </p:sp>
      <p:sp>
        <p:nvSpPr>
          <p:cNvPr id="4" name="TextBox 3"/>
          <p:cNvSpPr txBox="1"/>
          <p:nvPr/>
        </p:nvSpPr>
        <p:spPr>
          <a:xfrm>
            <a:off x="3478908" y="1797569"/>
            <a:ext cx="8280669" cy="3970318"/>
          </a:xfrm>
          <a:prstGeom prst="rect">
            <a:avLst/>
          </a:prstGeom>
          <a:noFill/>
          <a:ln cap="flat">
            <a:noFill/>
          </a:ln>
        </p:spPr>
        <p:txBody>
          <a:bodyPr vert="horz" wrap="square" lIns="91440" tIns="45720" rIns="91440" bIns="45720" anchor="t" anchorCtr="0" compatLnSpc="1">
            <a:spAutoFit/>
          </a:bodyPr>
          <a:lstStyle/>
          <a:p>
            <a:r>
              <a:rPr lang="en-GB" dirty="0"/>
              <a:t>As with industrial helmets, bump caps are intended to provide protection against sharp or pointed objects (such as corners or protruding elements of static objects), and so a penetration test is required. The test is based on a method similar to the shock absorption test, in that a striker is dropped from a set height onto the helmet fitted to a fixed head form. However, in this case, the striker is a pointed cone, and rather than measure the transmitted force, the assessment is based on whether the striker makes contact with the head form underneath the helmet. This can be carried out using indicator material (e.g. plasticine or soft metal) on the head form itself, or by establishing electrical contact between the striker and head form (where if the striker contacts the head form, a circuit is complete which sounds an alarm). As with shock absorption, the penetration test in EN 812 is carried out at a lower energy (500g striker dropped from 500mm) than that specified in EN 397, to reflect the nature of the hazards. As with the impact testing, this is carried out on helmets pre-conditioned to high temperature, low temperature, water immersion and UV ageing.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12174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0370" y="685739"/>
            <a:ext cx="6479176" cy="523220"/>
          </a:xfrm>
          <a:prstGeom prst="rect">
            <a:avLst/>
          </a:prstGeom>
          <a:noFill/>
        </p:spPr>
        <p:txBody>
          <a:bodyPr wrap="square" rtlCol="0">
            <a:spAutoFit/>
          </a:bodyPr>
          <a:lstStyle/>
          <a:p>
            <a:r>
              <a:rPr lang="en-GB" sz="2800" b="1" dirty="0"/>
              <a:t>EN 812 – Industrial Bump Caps</a:t>
            </a:r>
          </a:p>
        </p:txBody>
      </p:sp>
      <p:sp>
        <p:nvSpPr>
          <p:cNvPr id="4" name="TextBox 3"/>
          <p:cNvSpPr txBox="1"/>
          <p:nvPr/>
        </p:nvSpPr>
        <p:spPr>
          <a:xfrm>
            <a:off x="3478909" y="1381957"/>
            <a:ext cx="3539729" cy="400110"/>
          </a:xfrm>
          <a:prstGeom prst="rect">
            <a:avLst/>
          </a:prstGeom>
          <a:noFill/>
        </p:spPr>
        <p:txBody>
          <a:bodyPr wrap="square" rtlCol="0">
            <a:spAutoFit/>
          </a:bodyPr>
          <a:lstStyle/>
          <a:p>
            <a:r>
              <a:rPr lang="en-GB" sz="2000" b="1" dirty="0" smtClean="0"/>
              <a:t>Design Requirements</a:t>
            </a:r>
            <a:endParaRPr lang="en-GB" sz="2000" b="1" dirty="0"/>
          </a:p>
        </p:txBody>
      </p:sp>
      <p:sp>
        <p:nvSpPr>
          <p:cNvPr id="5" name="TextBox 4"/>
          <p:cNvSpPr txBox="1"/>
          <p:nvPr/>
        </p:nvSpPr>
        <p:spPr>
          <a:xfrm>
            <a:off x="3478908" y="1797569"/>
            <a:ext cx="8280669" cy="1754326"/>
          </a:xfrm>
          <a:prstGeom prst="rect">
            <a:avLst/>
          </a:prstGeom>
          <a:noFill/>
          <a:ln cap="flat">
            <a:noFill/>
          </a:ln>
        </p:spPr>
        <p:txBody>
          <a:bodyPr vert="horz" wrap="square" lIns="91440" tIns="45720" rIns="91440" bIns="45720" anchor="t" anchorCtr="0" compatLnSpc="1">
            <a:spAutoFit/>
          </a:bodyPr>
          <a:lstStyle/>
          <a:p>
            <a:r>
              <a:rPr lang="en-GB" dirty="0"/>
              <a:t>Most specifications for protective helmets include a number of requirements for the design of a helmet in addition to the specific performance requirements. These typically encompass the area of coverage provided by the helmet, as well as the field of vision afforded to the user when worn. They can also cover a number of ergonomics and safety-based requirements, such as clearance between the head and the shell of the helmet (particularly in the case of industrial helmets).</a:t>
            </a:r>
          </a:p>
        </p:txBody>
      </p:sp>
      <p:sp>
        <p:nvSpPr>
          <p:cNvPr id="6" name="TextBox 5"/>
          <p:cNvSpPr txBox="1"/>
          <p:nvPr/>
        </p:nvSpPr>
        <p:spPr>
          <a:xfrm>
            <a:off x="3478907" y="4140505"/>
            <a:ext cx="8280669" cy="646331"/>
          </a:xfrm>
          <a:prstGeom prst="rect">
            <a:avLst/>
          </a:prstGeom>
          <a:noFill/>
          <a:ln cap="flat">
            <a:noFill/>
          </a:ln>
        </p:spPr>
        <p:txBody>
          <a:bodyPr vert="horz" wrap="square" lIns="91440" tIns="45720" rIns="91440" bIns="45720" anchor="t" anchorCtr="0" compatLnSpc="1">
            <a:spAutoFit/>
          </a:bodyPr>
          <a:lstStyle/>
          <a:p>
            <a:r>
              <a:rPr lang="en-GB" b="1" dirty="0" smtClean="0">
                <a:solidFill>
                  <a:srgbClr val="FF0000"/>
                </a:solidFill>
              </a:rPr>
              <a:t>Whereas EN 397 for Industrial Safety Helmets is to protect at a far higher level especially for objects falling from heights.</a:t>
            </a:r>
            <a:endParaRPr lang="en-GB" b="1"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156864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0370" y="685739"/>
            <a:ext cx="6479176" cy="523220"/>
          </a:xfrm>
          <a:prstGeom prst="rect">
            <a:avLst/>
          </a:prstGeom>
          <a:noFill/>
        </p:spPr>
        <p:txBody>
          <a:bodyPr wrap="square" rtlCol="0">
            <a:spAutoFit/>
          </a:bodyPr>
          <a:lstStyle/>
          <a:p>
            <a:r>
              <a:rPr lang="en-GB" sz="2800" b="1" dirty="0" smtClean="0"/>
              <a:t>EN 397 – Industrial Safety Helmets</a:t>
            </a:r>
            <a:endParaRPr lang="en-GB" sz="2800" b="1" dirty="0"/>
          </a:p>
        </p:txBody>
      </p:sp>
      <p:sp>
        <p:nvSpPr>
          <p:cNvPr id="3" name="TextBox 2"/>
          <p:cNvSpPr txBox="1"/>
          <p:nvPr/>
        </p:nvSpPr>
        <p:spPr>
          <a:xfrm>
            <a:off x="3478909" y="1238186"/>
            <a:ext cx="8280669" cy="1754326"/>
          </a:xfrm>
          <a:prstGeom prst="rect">
            <a:avLst/>
          </a:prstGeom>
          <a:noFill/>
          <a:ln cap="flat">
            <a:noFill/>
          </a:ln>
        </p:spPr>
        <p:txBody>
          <a:bodyPr vert="horz" wrap="square" lIns="91440" tIns="45720" rIns="91440" bIns="45720" anchor="t" anchorCtr="0" compatLnSpc="1">
            <a:spAutoFit/>
          </a:bodyPr>
          <a:lstStyle/>
          <a:p>
            <a:r>
              <a:rPr lang="en-GB" dirty="0"/>
              <a:t>Arguably the most important area to protect is your head. Without conforming head protection, an object falling onto a person’s head can do serious damage and potentially even kill. </a:t>
            </a:r>
            <a:endParaRPr lang="en-GB" dirty="0" smtClean="0"/>
          </a:p>
          <a:p>
            <a:endParaRPr lang="en-GB" dirty="0"/>
          </a:p>
          <a:p>
            <a:r>
              <a:rPr lang="en-GB" dirty="0"/>
              <a:t>EN 397 is the standard that Industrial Safety helmets are tested to. This standard covers:</a:t>
            </a:r>
          </a:p>
        </p:txBody>
      </p:sp>
      <p:sp>
        <p:nvSpPr>
          <p:cNvPr id="4" name="TextBox 3"/>
          <p:cNvSpPr txBox="1"/>
          <p:nvPr/>
        </p:nvSpPr>
        <p:spPr>
          <a:xfrm>
            <a:off x="3478909" y="3077351"/>
            <a:ext cx="3539729" cy="400110"/>
          </a:xfrm>
          <a:prstGeom prst="rect">
            <a:avLst/>
          </a:prstGeom>
          <a:noFill/>
        </p:spPr>
        <p:txBody>
          <a:bodyPr wrap="square" rtlCol="0">
            <a:spAutoFit/>
          </a:bodyPr>
          <a:lstStyle/>
          <a:p>
            <a:r>
              <a:rPr lang="en-GB" sz="2000" b="1" dirty="0" smtClean="0"/>
              <a:t>Impact Protection</a:t>
            </a:r>
            <a:endParaRPr lang="en-GB" sz="2000" b="1" dirty="0"/>
          </a:p>
        </p:txBody>
      </p:sp>
      <p:sp>
        <p:nvSpPr>
          <p:cNvPr id="5" name="TextBox 4"/>
          <p:cNvSpPr txBox="1"/>
          <p:nvPr/>
        </p:nvSpPr>
        <p:spPr>
          <a:xfrm>
            <a:off x="3478908" y="3492963"/>
            <a:ext cx="8280669" cy="2031325"/>
          </a:xfrm>
          <a:prstGeom prst="rect">
            <a:avLst/>
          </a:prstGeom>
          <a:noFill/>
          <a:ln cap="flat">
            <a:noFill/>
          </a:ln>
        </p:spPr>
        <p:txBody>
          <a:bodyPr vert="horz" wrap="square" lIns="91440" tIns="45720" rIns="91440" bIns="45720" anchor="t" anchorCtr="0" compatLnSpc="1">
            <a:spAutoFit/>
          </a:bodyPr>
          <a:lstStyle/>
          <a:p>
            <a:r>
              <a:rPr lang="en-GB" dirty="0"/>
              <a:t>For impact protection a series of impact tests are carried out using a fixed head form, with a falling mass striker. A 5kg weight is dropped onto the helmet from 1 metre, the force transmitted through the helmet is measured using the load cell beneath the head form, and recorded onto a graph. For a helmet to meet the requirements of EN 397, the maximum transmitted force, after suitable signal conditioning, cannot exceed 5kN. This test is performed on multiple helmet samples, following pre-conditioning to high temperature, low temperature, water immersion and UV ageing.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8934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0370" y="685739"/>
            <a:ext cx="6479176" cy="523220"/>
          </a:xfrm>
          <a:prstGeom prst="rect">
            <a:avLst/>
          </a:prstGeom>
          <a:noFill/>
        </p:spPr>
        <p:txBody>
          <a:bodyPr wrap="square" rtlCol="0">
            <a:spAutoFit/>
          </a:bodyPr>
          <a:lstStyle/>
          <a:p>
            <a:r>
              <a:rPr lang="en-GB" sz="2800" b="1" dirty="0" smtClean="0"/>
              <a:t>EN 397 – Industrial Safety Helmets</a:t>
            </a:r>
            <a:endParaRPr lang="en-GB" sz="2800" b="1" dirty="0"/>
          </a:p>
        </p:txBody>
      </p:sp>
      <p:sp>
        <p:nvSpPr>
          <p:cNvPr id="4" name="TextBox 3"/>
          <p:cNvSpPr txBox="1"/>
          <p:nvPr/>
        </p:nvSpPr>
        <p:spPr>
          <a:xfrm>
            <a:off x="3478909" y="1248549"/>
            <a:ext cx="3539729" cy="400110"/>
          </a:xfrm>
          <a:prstGeom prst="rect">
            <a:avLst/>
          </a:prstGeom>
          <a:noFill/>
        </p:spPr>
        <p:txBody>
          <a:bodyPr wrap="square" rtlCol="0">
            <a:spAutoFit/>
          </a:bodyPr>
          <a:lstStyle/>
          <a:p>
            <a:r>
              <a:rPr lang="en-GB" sz="2000" b="1" dirty="0" smtClean="0"/>
              <a:t>Penetration</a:t>
            </a:r>
            <a:endParaRPr lang="en-GB" sz="2000" b="1" dirty="0"/>
          </a:p>
        </p:txBody>
      </p:sp>
      <p:sp>
        <p:nvSpPr>
          <p:cNvPr id="5" name="TextBox 4"/>
          <p:cNvSpPr txBox="1"/>
          <p:nvPr/>
        </p:nvSpPr>
        <p:spPr>
          <a:xfrm>
            <a:off x="3478908" y="1664161"/>
            <a:ext cx="8280669" cy="1754326"/>
          </a:xfrm>
          <a:prstGeom prst="rect">
            <a:avLst/>
          </a:prstGeom>
          <a:noFill/>
          <a:ln cap="flat">
            <a:noFill/>
          </a:ln>
        </p:spPr>
        <p:txBody>
          <a:bodyPr vert="horz" wrap="square" lIns="91440" tIns="45720" rIns="91440" bIns="45720" anchor="t" anchorCtr="0" compatLnSpc="1">
            <a:spAutoFit/>
          </a:bodyPr>
          <a:lstStyle/>
          <a:p>
            <a:r>
              <a:rPr lang="en-GB" dirty="0"/>
              <a:t>For penetration the helmets go through a similar test as the impact procedure. A 3kg weight with a pointed cone is dropped from a height of 1 metre, however instead of measuring the transmitted force, the assessment is based on whether the weight makes contact with the head form underneath the helmet. As with the impact testing, the test is carried out on multiple helmets after the pre-conditioning to high temperature, low temperature, water immersion and UV ageing.</a:t>
            </a:r>
          </a:p>
        </p:txBody>
      </p:sp>
      <p:sp>
        <p:nvSpPr>
          <p:cNvPr id="9" name="TextBox 8"/>
          <p:cNvSpPr txBox="1"/>
          <p:nvPr/>
        </p:nvSpPr>
        <p:spPr>
          <a:xfrm>
            <a:off x="3478908" y="3673634"/>
            <a:ext cx="3539729" cy="400110"/>
          </a:xfrm>
          <a:prstGeom prst="rect">
            <a:avLst/>
          </a:prstGeom>
          <a:noFill/>
        </p:spPr>
        <p:txBody>
          <a:bodyPr wrap="square" rtlCol="0">
            <a:spAutoFit/>
          </a:bodyPr>
          <a:lstStyle/>
          <a:p>
            <a:r>
              <a:rPr lang="en-GB" sz="2000" b="1" dirty="0" smtClean="0"/>
              <a:t>Design Requirements</a:t>
            </a:r>
            <a:endParaRPr lang="en-GB" sz="2000" b="1" dirty="0"/>
          </a:p>
        </p:txBody>
      </p:sp>
      <p:sp>
        <p:nvSpPr>
          <p:cNvPr id="10" name="TextBox 9"/>
          <p:cNvSpPr txBox="1"/>
          <p:nvPr/>
        </p:nvSpPr>
        <p:spPr>
          <a:xfrm>
            <a:off x="3478907" y="4089246"/>
            <a:ext cx="8280669" cy="1477328"/>
          </a:xfrm>
          <a:prstGeom prst="rect">
            <a:avLst/>
          </a:prstGeom>
          <a:noFill/>
          <a:ln cap="flat">
            <a:noFill/>
          </a:ln>
        </p:spPr>
        <p:txBody>
          <a:bodyPr vert="horz" wrap="square" lIns="91440" tIns="45720" rIns="91440" bIns="45720" anchor="t" anchorCtr="0" compatLnSpc="1">
            <a:spAutoFit/>
          </a:bodyPr>
          <a:lstStyle/>
          <a:p>
            <a:r>
              <a:rPr lang="en-GB" dirty="0"/>
              <a:t>Helmets have requirements for the design of the helmet in addition to specific performance requirements. These normally encompass the area of coverage provided by the helmet, as well as the field of vision afforded to the user when worn. Sometimes there are requirements for issues such as clearance between the head and the shell of the helmet.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380905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0370" y="685739"/>
            <a:ext cx="6479176" cy="523220"/>
          </a:xfrm>
          <a:prstGeom prst="rect">
            <a:avLst/>
          </a:prstGeom>
          <a:noFill/>
        </p:spPr>
        <p:txBody>
          <a:bodyPr wrap="square" rtlCol="0">
            <a:spAutoFit/>
          </a:bodyPr>
          <a:lstStyle/>
          <a:p>
            <a:r>
              <a:rPr lang="en-GB" sz="2800" b="1" dirty="0" smtClean="0"/>
              <a:t>EN 397 – Industrial Safety Helmets</a:t>
            </a:r>
            <a:endParaRPr lang="en-GB" sz="2800" b="1" dirty="0"/>
          </a:p>
        </p:txBody>
      </p:sp>
      <p:sp>
        <p:nvSpPr>
          <p:cNvPr id="4" name="TextBox 3"/>
          <p:cNvSpPr txBox="1"/>
          <p:nvPr/>
        </p:nvSpPr>
        <p:spPr>
          <a:xfrm>
            <a:off x="3478909" y="1248549"/>
            <a:ext cx="3539729" cy="400110"/>
          </a:xfrm>
          <a:prstGeom prst="rect">
            <a:avLst/>
          </a:prstGeom>
          <a:noFill/>
        </p:spPr>
        <p:txBody>
          <a:bodyPr wrap="square" rtlCol="0">
            <a:spAutoFit/>
          </a:bodyPr>
          <a:lstStyle/>
          <a:p>
            <a:r>
              <a:rPr lang="en-GB" sz="2000" b="1" dirty="0" smtClean="0"/>
              <a:t>Chin Strap Anchorage</a:t>
            </a:r>
            <a:endParaRPr lang="en-GB" sz="2000" b="1" dirty="0"/>
          </a:p>
        </p:txBody>
      </p:sp>
      <p:sp>
        <p:nvSpPr>
          <p:cNvPr id="5" name="TextBox 4"/>
          <p:cNvSpPr txBox="1"/>
          <p:nvPr/>
        </p:nvSpPr>
        <p:spPr>
          <a:xfrm>
            <a:off x="3478908" y="1664161"/>
            <a:ext cx="8280669" cy="1477328"/>
          </a:xfrm>
          <a:prstGeom prst="rect">
            <a:avLst/>
          </a:prstGeom>
          <a:noFill/>
          <a:ln cap="flat">
            <a:noFill/>
          </a:ln>
        </p:spPr>
        <p:txBody>
          <a:bodyPr vert="horz" wrap="square" lIns="91440" tIns="45720" rIns="91440" bIns="45720" anchor="t" anchorCtr="0" compatLnSpc="1">
            <a:spAutoFit/>
          </a:bodyPr>
          <a:lstStyle/>
          <a:p>
            <a:r>
              <a:rPr lang="en-GB" dirty="0"/>
              <a:t>EN 397 requires that either the helmet shell or the helmet harness is fitted with a chin strap or gives the ability to attach one with anchorage points. Any chinstrap supplied must have a minimum width of 10mm when un-tensioned and be either attached to the shell or to the harness. The strength of the strap anchorage should be able to hold the helmet to the head but not cause a strangulation hazard.</a:t>
            </a:r>
          </a:p>
        </p:txBody>
      </p:sp>
      <p:sp>
        <p:nvSpPr>
          <p:cNvPr id="6" name="TextBox 5"/>
          <p:cNvSpPr txBox="1"/>
          <p:nvPr/>
        </p:nvSpPr>
        <p:spPr>
          <a:xfrm>
            <a:off x="3478908" y="3673634"/>
            <a:ext cx="3539729" cy="400110"/>
          </a:xfrm>
          <a:prstGeom prst="rect">
            <a:avLst/>
          </a:prstGeom>
          <a:noFill/>
        </p:spPr>
        <p:txBody>
          <a:bodyPr wrap="square" rtlCol="0">
            <a:spAutoFit/>
          </a:bodyPr>
          <a:lstStyle/>
          <a:p>
            <a:r>
              <a:rPr lang="en-GB" sz="2000" b="1" dirty="0" smtClean="0"/>
              <a:t>Optional Testing</a:t>
            </a:r>
            <a:endParaRPr lang="en-GB" sz="2000" b="1" dirty="0"/>
          </a:p>
        </p:txBody>
      </p:sp>
      <p:sp>
        <p:nvSpPr>
          <p:cNvPr id="8" name="TextBox 7"/>
          <p:cNvSpPr txBox="1"/>
          <p:nvPr/>
        </p:nvSpPr>
        <p:spPr>
          <a:xfrm>
            <a:off x="3478907" y="4089246"/>
            <a:ext cx="8280669" cy="923330"/>
          </a:xfrm>
          <a:prstGeom prst="rect">
            <a:avLst/>
          </a:prstGeom>
          <a:noFill/>
          <a:ln cap="flat">
            <a:noFill/>
          </a:ln>
        </p:spPr>
        <p:txBody>
          <a:bodyPr vert="horz" wrap="square" lIns="91440" tIns="45720" rIns="91440" bIns="45720" anchor="t" anchorCtr="0" compatLnSpc="1">
            <a:spAutoFit/>
          </a:bodyPr>
          <a:lstStyle/>
          <a:p>
            <a:r>
              <a:rPr lang="en-GB" dirty="0"/>
              <a:t>EN 397 includes optional testing to requirements such as protection against very high or very low temperatures, splashes of molten metal, electrical voltages up to 440V, and lateral deformation.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356121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1399" y="5760435"/>
            <a:ext cx="7155450" cy="652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smtClean="0"/>
              <a:t>This presentation’s intellectual property and design where applicable belongs to:</a:t>
            </a:r>
            <a:br>
              <a:rPr lang="en-GB" sz="1600" smtClean="0"/>
            </a:br>
            <a:r>
              <a:rPr lang="en-GB" sz="1600" b="1" smtClean="0">
                <a:solidFill>
                  <a:schemeClr val="accent1"/>
                </a:solidFill>
              </a:rPr>
              <a:t>BEESWIFT Ltd, Delta Point, Greets Green Road, West Bromwich, B70 9PL. UK.</a:t>
            </a:r>
            <a:endParaRPr lang="en-GB" sz="1600" b="1" dirty="0">
              <a:solidFill>
                <a:schemeClr val="accent1"/>
              </a:solidFill>
            </a:endParaRPr>
          </a:p>
        </p:txBody>
      </p:sp>
      <p:sp>
        <p:nvSpPr>
          <p:cNvPr id="4" name="Title 1"/>
          <p:cNvSpPr txBox="1">
            <a:spLocks/>
          </p:cNvSpPr>
          <p:nvPr/>
        </p:nvSpPr>
        <p:spPr>
          <a:xfrm>
            <a:off x="4571413" y="2592987"/>
            <a:ext cx="5175422" cy="1460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t>For further information please visit </a:t>
            </a:r>
            <a:r>
              <a:rPr lang="en-GB" sz="2800" b="1" dirty="0" smtClean="0">
                <a:hlinkClick r:id="rId2"/>
              </a:rPr>
              <a:t>www.Beeswift.co.uk</a:t>
            </a:r>
            <a:endParaRPr lang="en-GB" sz="2800" b="1" dirty="0" smtClean="0"/>
          </a:p>
          <a:p>
            <a:pPr algn="ctr"/>
            <a:r>
              <a:rPr lang="en-GB" sz="2800" b="1" dirty="0" smtClean="0"/>
              <a:t>Or contact a sales representative at sales@Beeswift.com</a:t>
            </a:r>
            <a:endParaRPr lang="en-GB"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114689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8909" y="1244591"/>
            <a:ext cx="8280669" cy="923330"/>
          </a:xfrm>
          <a:prstGeom prst="rect">
            <a:avLst/>
          </a:prstGeom>
          <a:noFill/>
          <a:ln cap="flat">
            <a:noFill/>
          </a:ln>
        </p:spPr>
        <p:txBody>
          <a:bodyPr vert="horz" wrap="square" lIns="91440" tIns="45720" rIns="91440" bIns="45720" anchor="t" anchorCtr="0" compatLnSpc="1">
            <a:spAutoFit/>
          </a:bodyPr>
          <a:lstStyle/>
          <a:p>
            <a:r>
              <a:rPr lang="en-GB" dirty="0"/>
              <a:t>EN 166 tests both the lenses and the frames of protective eye wear. On every pair of safety spectacles it should have markings on both the lenses and the frames. The tests include:</a:t>
            </a:r>
          </a:p>
        </p:txBody>
      </p:sp>
      <p:sp>
        <p:nvSpPr>
          <p:cNvPr id="7" name="TextBox 6"/>
          <p:cNvSpPr txBox="1"/>
          <p:nvPr/>
        </p:nvSpPr>
        <p:spPr>
          <a:xfrm>
            <a:off x="3480370" y="685739"/>
            <a:ext cx="6479176" cy="523220"/>
          </a:xfrm>
          <a:prstGeom prst="rect">
            <a:avLst/>
          </a:prstGeom>
          <a:noFill/>
        </p:spPr>
        <p:txBody>
          <a:bodyPr wrap="square" rtlCol="0">
            <a:spAutoFit/>
          </a:bodyPr>
          <a:lstStyle/>
          <a:p>
            <a:r>
              <a:rPr lang="en-GB" sz="2800" b="1" dirty="0" smtClean="0"/>
              <a:t>EN 166 – Personal eye protection</a:t>
            </a:r>
            <a:endParaRPr lang="en-GB" sz="2800" b="1" dirty="0"/>
          </a:p>
        </p:txBody>
      </p:sp>
      <p:sp>
        <p:nvSpPr>
          <p:cNvPr id="8" name="TextBox 7"/>
          <p:cNvSpPr txBox="1"/>
          <p:nvPr/>
        </p:nvSpPr>
        <p:spPr>
          <a:xfrm>
            <a:off x="3478909" y="2365633"/>
            <a:ext cx="1496745" cy="400110"/>
          </a:xfrm>
          <a:prstGeom prst="rect">
            <a:avLst/>
          </a:prstGeom>
          <a:noFill/>
        </p:spPr>
        <p:txBody>
          <a:bodyPr wrap="square" rtlCol="0">
            <a:spAutoFit/>
          </a:bodyPr>
          <a:lstStyle/>
          <a:p>
            <a:r>
              <a:rPr lang="en-GB" sz="2000" b="1" dirty="0" smtClean="0"/>
              <a:t>Filtering</a:t>
            </a:r>
            <a:endParaRPr lang="en-GB" sz="2000" b="1" dirty="0"/>
          </a:p>
        </p:txBody>
      </p:sp>
      <p:graphicFrame>
        <p:nvGraphicFramePr>
          <p:cNvPr id="2" name="Table 1"/>
          <p:cNvGraphicFramePr>
            <a:graphicFrameLocks noGrp="1"/>
          </p:cNvGraphicFramePr>
          <p:nvPr>
            <p:extLst>
              <p:ext uri="{D42A27DB-BD31-4B8C-83A1-F6EECF244321}">
                <p14:modId xmlns:p14="http://schemas.microsoft.com/office/powerpoint/2010/main" val="2092545179"/>
              </p:ext>
            </p:extLst>
          </p:nvPr>
        </p:nvGraphicFramePr>
        <p:xfrm>
          <a:off x="4287106" y="2827792"/>
          <a:ext cx="7037432" cy="1536594"/>
        </p:xfrm>
        <a:graphic>
          <a:graphicData uri="http://schemas.openxmlformats.org/drawingml/2006/table">
            <a:tbl>
              <a:tblPr firstRow="1" firstCol="1" bandRow="1">
                <a:tableStyleId>{5C22544A-7EE6-4342-B048-85BDC9FD1C3A}</a:tableStyleId>
              </a:tblPr>
              <a:tblGrid>
                <a:gridCol w="3518716"/>
                <a:gridCol w="3518716"/>
              </a:tblGrid>
              <a:tr h="256099">
                <a:tc>
                  <a:txBody>
                    <a:bodyPr/>
                    <a:lstStyle/>
                    <a:p>
                      <a:pPr algn="ctr">
                        <a:lnSpc>
                          <a:spcPts val="1800"/>
                        </a:lnSpc>
                        <a:spcBef>
                          <a:spcPts val="500"/>
                        </a:spcBef>
                        <a:spcAft>
                          <a:spcPts val="0"/>
                        </a:spcAft>
                      </a:pPr>
                      <a:r>
                        <a:rPr lang="en-GB" sz="1400" dirty="0">
                          <a:effectLst/>
                        </a:rPr>
                        <a:t>Code Number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c>
                  <a:txBody>
                    <a:bodyPr/>
                    <a:lstStyle/>
                    <a:p>
                      <a:pPr algn="ctr">
                        <a:lnSpc>
                          <a:spcPts val="1800"/>
                        </a:lnSpc>
                        <a:spcBef>
                          <a:spcPts val="500"/>
                        </a:spcBef>
                        <a:spcAft>
                          <a:spcPts val="0"/>
                        </a:spcAft>
                      </a:pPr>
                      <a:r>
                        <a:rPr lang="en-GB" sz="1400" dirty="0">
                          <a:effectLst/>
                        </a:rPr>
                        <a:t>Type of Filter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r>
              <a:tr h="256099">
                <a:tc>
                  <a:txBody>
                    <a:bodyPr/>
                    <a:lstStyle/>
                    <a:p>
                      <a:pPr algn="ctr">
                        <a:lnSpc>
                          <a:spcPts val="1800"/>
                        </a:lnSpc>
                        <a:spcBef>
                          <a:spcPts val="500"/>
                        </a:spcBef>
                        <a:spcAft>
                          <a:spcPts val="0"/>
                        </a:spcAft>
                      </a:pPr>
                      <a:r>
                        <a:rPr lang="en-GB" sz="1400">
                          <a:effectLst/>
                        </a:rPr>
                        <a:t>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c>
                  <a:txBody>
                    <a:bodyPr/>
                    <a:lstStyle/>
                    <a:p>
                      <a:pPr algn="ctr">
                        <a:lnSpc>
                          <a:spcPts val="1800"/>
                        </a:lnSpc>
                        <a:spcBef>
                          <a:spcPts val="500"/>
                        </a:spcBef>
                        <a:spcAft>
                          <a:spcPts val="0"/>
                        </a:spcAft>
                      </a:pPr>
                      <a:r>
                        <a:rPr lang="en-GB" sz="1400">
                          <a:effectLst/>
                        </a:rPr>
                        <a:t>UV Filter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r>
              <a:tr h="256099">
                <a:tc>
                  <a:txBody>
                    <a:bodyPr/>
                    <a:lstStyle/>
                    <a:p>
                      <a:pPr algn="ctr">
                        <a:lnSpc>
                          <a:spcPts val="1800"/>
                        </a:lnSpc>
                        <a:spcBef>
                          <a:spcPts val="500"/>
                        </a:spcBef>
                        <a:spcAft>
                          <a:spcPts val="0"/>
                        </a:spcAft>
                      </a:pPr>
                      <a:r>
                        <a:rPr lang="en-GB" sz="1400">
                          <a:effectLst/>
                        </a:rPr>
                        <a:t>2C or 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c>
                  <a:txBody>
                    <a:bodyPr/>
                    <a:lstStyle/>
                    <a:p>
                      <a:pPr algn="ctr">
                        <a:lnSpc>
                          <a:spcPts val="1800"/>
                        </a:lnSpc>
                        <a:spcBef>
                          <a:spcPts val="500"/>
                        </a:spcBef>
                        <a:spcAft>
                          <a:spcPts val="0"/>
                        </a:spcAft>
                      </a:pPr>
                      <a:r>
                        <a:rPr lang="en-GB" sz="1400">
                          <a:effectLst/>
                        </a:rPr>
                        <a:t>UV Filter with good colour recognition</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r>
              <a:tr h="256099">
                <a:tc>
                  <a:txBody>
                    <a:bodyPr/>
                    <a:lstStyle/>
                    <a:p>
                      <a:pPr algn="ctr">
                        <a:lnSpc>
                          <a:spcPts val="1800"/>
                        </a:lnSpc>
                        <a:spcBef>
                          <a:spcPts val="500"/>
                        </a:spcBef>
                        <a:spcAft>
                          <a:spcPts val="0"/>
                        </a:spcAft>
                      </a:pPr>
                      <a:r>
                        <a:rPr lang="en-GB" sz="1400">
                          <a:effectLst/>
                        </a:rPr>
                        <a:t>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c>
                  <a:txBody>
                    <a:bodyPr/>
                    <a:lstStyle/>
                    <a:p>
                      <a:pPr algn="ctr">
                        <a:lnSpc>
                          <a:spcPts val="1800"/>
                        </a:lnSpc>
                        <a:spcBef>
                          <a:spcPts val="500"/>
                        </a:spcBef>
                        <a:spcAft>
                          <a:spcPts val="0"/>
                        </a:spcAft>
                      </a:pPr>
                      <a:r>
                        <a:rPr lang="en-GB" sz="1400">
                          <a:effectLst/>
                        </a:rPr>
                        <a:t>Infrared filter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r>
              <a:tr h="256099">
                <a:tc>
                  <a:txBody>
                    <a:bodyPr/>
                    <a:lstStyle/>
                    <a:p>
                      <a:pPr algn="ctr">
                        <a:lnSpc>
                          <a:spcPts val="1800"/>
                        </a:lnSpc>
                        <a:spcBef>
                          <a:spcPts val="500"/>
                        </a:spcBef>
                        <a:spcAft>
                          <a:spcPts val="0"/>
                        </a:spcAft>
                      </a:pPr>
                      <a:r>
                        <a:rPr lang="en-GB" sz="1400">
                          <a:effectLst/>
                        </a:rPr>
                        <a:t>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c>
                  <a:txBody>
                    <a:bodyPr/>
                    <a:lstStyle/>
                    <a:p>
                      <a:pPr algn="ctr">
                        <a:lnSpc>
                          <a:spcPts val="1800"/>
                        </a:lnSpc>
                        <a:spcBef>
                          <a:spcPts val="500"/>
                        </a:spcBef>
                        <a:spcAft>
                          <a:spcPts val="0"/>
                        </a:spcAft>
                      </a:pPr>
                      <a:r>
                        <a:rPr lang="en-GB" sz="1400">
                          <a:effectLst/>
                        </a:rPr>
                        <a:t>Sun glare filter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r>
              <a:tr h="256099">
                <a:tc>
                  <a:txBody>
                    <a:bodyPr/>
                    <a:lstStyle/>
                    <a:p>
                      <a:pPr algn="ctr">
                        <a:lnSpc>
                          <a:spcPts val="1800"/>
                        </a:lnSpc>
                        <a:spcBef>
                          <a:spcPts val="500"/>
                        </a:spcBef>
                        <a:spcAft>
                          <a:spcPts val="0"/>
                        </a:spcAft>
                      </a:pPr>
                      <a:r>
                        <a:rPr lang="en-GB" sz="1400" dirty="0" smtClean="0">
                          <a:effectLst/>
                        </a:rPr>
                        <a:t>6</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c>
                  <a:txBody>
                    <a:bodyPr/>
                    <a:lstStyle/>
                    <a:p>
                      <a:pPr algn="ctr">
                        <a:lnSpc>
                          <a:spcPts val="1800"/>
                        </a:lnSpc>
                        <a:spcBef>
                          <a:spcPts val="500"/>
                        </a:spcBef>
                        <a:spcAft>
                          <a:spcPts val="0"/>
                        </a:spcAft>
                      </a:pPr>
                      <a:r>
                        <a:rPr lang="en-GB" sz="1400" dirty="0">
                          <a:effectLst/>
                        </a:rPr>
                        <a:t>Sun glare filter with IR specification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99085180"/>
              </p:ext>
            </p:extLst>
          </p:nvPr>
        </p:nvGraphicFramePr>
        <p:xfrm>
          <a:off x="4287107" y="4698421"/>
          <a:ext cx="7037431" cy="1280495"/>
        </p:xfrm>
        <a:graphic>
          <a:graphicData uri="http://schemas.openxmlformats.org/drawingml/2006/table">
            <a:tbl>
              <a:tblPr firstRow="1" firstCol="1" bandRow="1">
                <a:tableStyleId>{5C22544A-7EE6-4342-B048-85BDC9FD1C3A}</a:tableStyleId>
              </a:tblPr>
              <a:tblGrid>
                <a:gridCol w="2984039"/>
                <a:gridCol w="4053392"/>
              </a:tblGrid>
              <a:tr h="256099">
                <a:tc>
                  <a:txBody>
                    <a:bodyPr/>
                    <a:lstStyle/>
                    <a:p>
                      <a:pPr algn="ctr">
                        <a:lnSpc>
                          <a:spcPts val="1800"/>
                        </a:lnSpc>
                        <a:spcBef>
                          <a:spcPts val="500"/>
                        </a:spcBef>
                        <a:spcAft>
                          <a:spcPts val="0"/>
                        </a:spcAft>
                      </a:pPr>
                      <a:r>
                        <a:rPr lang="en-GB" sz="1400" dirty="0">
                          <a:effectLst/>
                        </a:rPr>
                        <a:t>Shade Number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c>
                  <a:txBody>
                    <a:bodyPr/>
                    <a:lstStyle/>
                    <a:p>
                      <a:pPr algn="ctr">
                        <a:lnSpc>
                          <a:spcPts val="1800"/>
                        </a:lnSpc>
                        <a:spcBef>
                          <a:spcPts val="500"/>
                        </a:spcBef>
                        <a:spcAft>
                          <a:spcPts val="0"/>
                        </a:spcAft>
                      </a:pPr>
                      <a:r>
                        <a:rPr lang="en-GB" sz="1400">
                          <a:effectLst/>
                        </a:rPr>
                        <a:t>Shade Colour/s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r>
              <a:tr h="256099">
                <a:tc>
                  <a:txBody>
                    <a:bodyPr/>
                    <a:lstStyle/>
                    <a:p>
                      <a:pPr algn="ctr">
                        <a:lnSpc>
                          <a:spcPts val="1800"/>
                        </a:lnSpc>
                        <a:spcBef>
                          <a:spcPts val="500"/>
                        </a:spcBef>
                        <a:spcAft>
                          <a:spcPts val="0"/>
                        </a:spcAft>
                      </a:pPr>
                      <a:r>
                        <a:rPr lang="en-GB" sz="1400">
                          <a:effectLst/>
                        </a:rPr>
                        <a:t>1,2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c>
                  <a:txBody>
                    <a:bodyPr/>
                    <a:lstStyle/>
                    <a:p>
                      <a:pPr algn="ctr">
                        <a:lnSpc>
                          <a:spcPts val="1800"/>
                        </a:lnSpc>
                        <a:spcBef>
                          <a:spcPts val="500"/>
                        </a:spcBef>
                        <a:spcAft>
                          <a:spcPts val="0"/>
                        </a:spcAft>
                      </a:pPr>
                      <a:r>
                        <a:rPr lang="en-GB" sz="1400">
                          <a:effectLst/>
                        </a:rPr>
                        <a:t>Clear / Amber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r>
              <a:tr h="256099">
                <a:tc>
                  <a:txBody>
                    <a:bodyPr/>
                    <a:lstStyle/>
                    <a:p>
                      <a:pPr algn="ctr">
                        <a:lnSpc>
                          <a:spcPts val="1800"/>
                        </a:lnSpc>
                        <a:spcBef>
                          <a:spcPts val="500"/>
                        </a:spcBef>
                        <a:spcAft>
                          <a:spcPts val="0"/>
                        </a:spcAft>
                      </a:pPr>
                      <a:r>
                        <a:rPr lang="en-GB" sz="1400">
                          <a:effectLst/>
                        </a:rPr>
                        <a:t>1,7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c>
                  <a:txBody>
                    <a:bodyPr/>
                    <a:lstStyle/>
                    <a:p>
                      <a:pPr algn="ctr">
                        <a:lnSpc>
                          <a:spcPts val="1800"/>
                        </a:lnSpc>
                        <a:spcBef>
                          <a:spcPts val="500"/>
                        </a:spcBef>
                        <a:spcAft>
                          <a:spcPts val="0"/>
                        </a:spcAft>
                      </a:pPr>
                      <a:r>
                        <a:rPr lang="en-GB" sz="1400">
                          <a:effectLst/>
                        </a:rPr>
                        <a:t>I/O / Minimizer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r>
              <a:tr h="256099">
                <a:tc>
                  <a:txBody>
                    <a:bodyPr/>
                    <a:lstStyle/>
                    <a:p>
                      <a:pPr algn="ctr">
                        <a:lnSpc>
                          <a:spcPts val="1800"/>
                        </a:lnSpc>
                        <a:spcBef>
                          <a:spcPts val="500"/>
                        </a:spcBef>
                        <a:spcAft>
                          <a:spcPts val="0"/>
                        </a:spcAft>
                      </a:pPr>
                      <a:r>
                        <a:rPr lang="en-GB" sz="1400">
                          <a:effectLst/>
                        </a:rPr>
                        <a:t>2,5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c>
                  <a:txBody>
                    <a:bodyPr/>
                    <a:lstStyle/>
                    <a:p>
                      <a:pPr algn="ctr">
                        <a:lnSpc>
                          <a:spcPts val="1800"/>
                        </a:lnSpc>
                        <a:spcBef>
                          <a:spcPts val="500"/>
                        </a:spcBef>
                        <a:spcAft>
                          <a:spcPts val="0"/>
                        </a:spcAft>
                      </a:pPr>
                      <a:r>
                        <a:rPr lang="en-GB" sz="1400" dirty="0">
                          <a:effectLst/>
                        </a:rPr>
                        <a:t>Bronze / Grey</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r>
              <a:tr h="256099">
                <a:tc>
                  <a:txBody>
                    <a:bodyPr/>
                    <a:lstStyle/>
                    <a:p>
                      <a:pPr algn="ctr">
                        <a:lnSpc>
                          <a:spcPts val="1800"/>
                        </a:lnSpc>
                        <a:spcBef>
                          <a:spcPts val="500"/>
                        </a:spcBef>
                        <a:spcAft>
                          <a:spcPts val="0"/>
                        </a:spcAft>
                      </a:pPr>
                      <a:r>
                        <a:rPr lang="en-GB" sz="1400">
                          <a:effectLst/>
                        </a:rPr>
                        <a:t>3,1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c>
                  <a:txBody>
                    <a:bodyPr/>
                    <a:lstStyle/>
                    <a:p>
                      <a:pPr algn="ctr">
                        <a:lnSpc>
                          <a:spcPts val="1800"/>
                        </a:lnSpc>
                        <a:spcBef>
                          <a:spcPts val="500"/>
                        </a:spcBef>
                        <a:spcAft>
                          <a:spcPts val="0"/>
                        </a:spcAft>
                      </a:pPr>
                      <a:r>
                        <a:rPr lang="en-GB" sz="1400" dirty="0">
                          <a:effectLst/>
                        </a:rPr>
                        <a:t>Dark Bronze / Dark Grey / Blue Mirror / Red Mirror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299" marR="84299" marT="0" marB="0"/>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362321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0370" y="685739"/>
            <a:ext cx="6479176" cy="523220"/>
          </a:xfrm>
          <a:prstGeom prst="rect">
            <a:avLst/>
          </a:prstGeom>
          <a:noFill/>
        </p:spPr>
        <p:txBody>
          <a:bodyPr wrap="square" rtlCol="0">
            <a:spAutoFit/>
          </a:bodyPr>
          <a:lstStyle/>
          <a:p>
            <a:r>
              <a:rPr lang="en-GB" sz="2800" b="1" dirty="0" smtClean="0"/>
              <a:t>EN 166 – Personal eye protection</a:t>
            </a:r>
            <a:endParaRPr lang="en-GB" sz="2800" b="1" dirty="0"/>
          </a:p>
        </p:txBody>
      </p:sp>
      <p:sp>
        <p:nvSpPr>
          <p:cNvPr id="10" name="TextBox 9"/>
          <p:cNvSpPr txBox="1"/>
          <p:nvPr/>
        </p:nvSpPr>
        <p:spPr>
          <a:xfrm>
            <a:off x="3478909" y="1208959"/>
            <a:ext cx="3539729" cy="400110"/>
          </a:xfrm>
          <a:prstGeom prst="rect">
            <a:avLst/>
          </a:prstGeom>
          <a:noFill/>
        </p:spPr>
        <p:txBody>
          <a:bodyPr wrap="square" rtlCol="0">
            <a:spAutoFit/>
          </a:bodyPr>
          <a:lstStyle/>
          <a:p>
            <a:r>
              <a:rPr lang="en-GB" sz="2000" b="1" dirty="0" smtClean="0"/>
              <a:t>Optical Class</a:t>
            </a:r>
            <a:endParaRPr lang="en-GB" sz="2000" b="1" dirty="0"/>
          </a:p>
        </p:txBody>
      </p:sp>
      <p:graphicFrame>
        <p:nvGraphicFramePr>
          <p:cNvPr id="3" name="Table 2"/>
          <p:cNvGraphicFramePr>
            <a:graphicFrameLocks noGrp="1"/>
          </p:cNvGraphicFramePr>
          <p:nvPr>
            <p:extLst>
              <p:ext uri="{D42A27DB-BD31-4B8C-83A1-F6EECF244321}">
                <p14:modId xmlns:p14="http://schemas.microsoft.com/office/powerpoint/2010/main" val="1041697633"/>
              </p:ext>
            </p:extLst>
          </p:nvPr>
        </p:nvGraphicFramePr>
        <p:xfrm>
          <a:off x="5004556" y="1715601"/>
          <a:ext cx="5725160" cy="914400"/>
        </p:xfrm>
        <a:graphic>
          <a:graphicData uri="http://schemas.openxmlformats.org/drawingml/2006/table">
            <a:tbl>
              <a:tblPr firstRow="1" firstCol="1" bandRow="1">
                <a:tableStyleId>{5C22544A-7EE6-4342-B048-85BDC9FD1C3A}</a:tableStyleId>
              </a:tblPr>
              <a:tblGrid>
                <a:gridCol w="2862580"/>
                <a:gridCol w="2862580"/>
              </a:tblGrid>
              <a:tr h="0">
                <a:tc>
                  <a:txBody>
                    <a:bodyPr/>
                    <a:lstStyle/>
                    <a:p>
                      <a:pPr algn="ctr">
                        <a:lnSpc>
                          <a:spcPts val="1800"/>
                        </a:lnSpc>
                        <a:spcBef>
                          <a:spcPts val="500"/>
                        </a:spcBef>
                        <a:spcAft>
                          <a:spcPts val="0"/>
                        </a:spcAft>
                      </a:pPr>
                      <a:r>
                        <a:rPr lang="en-GB" sz="1100">
                          <a:effectLst/>
                        </a:rPr>
                        <a:t>Optical Class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Wearing Time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Permanent Wear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Intermittent Wear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dirty="0">
                          <a:effectLst/>
                        </a:rPr>
                        <a:t>Sparse Wear</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 name="TextBox 10"/>
          <p:cNvSpPr txBox="1"/>
          <p:nvPr/>
        </p:nvSpPr>
        <p:spPr>
          <a:xfrm>
            <a:off x="3478909" y="2770030"/>
            <a:ext cx="3539729" cy="400110"/>
          </a:xfrm>
          <a:prstGeom prst="rect">
            <a:avLst/>
          </a:prstGeom>
          <a:noFill/>
        </p:spPr>
        <p:txBody>
          <a:bodyPr wrap="square" rtlCol="0">
            <a:spAutoFit/>
          </a:bodyPr>
          <a:lstStyle/>
          <a:p>
            <a:r>
              <a:rPr lang="en-GB" sz="2000" b="1" dirty="0" smtClean="0"/>
              <a:t>Impact Resistance</a:t>
            </a:r>
            <a:endParaRPr lang="en-GB" sz="2000" b="1" dirty="0"/>
          </a:p>
        </p:txBody>
      </p:sp>
      <p:graphicFrame>
        <p:nvGraphicFramePr>
          <p:cNvPr id="5" name="Table 4"/>
          <p:cNvGraphicFramePr>
            <a:graphicFrameLocks noGrp="1"/>
          </p:cNvGraphicFramePr>
          <p:nvPr>
            <p:extLst>
              <p:ext uri="{D42A27DB-BD31-4B8C-83A1-F6EECF244321}">
                <p14:modId xmlns:p14="http://schemas.microsoft.com/office/powerpoint/2010/main" val="2822736725"/>
              </p:ext>
            </p:extLst>
          </p:nvPr>
        </p:nvGraphicFramePr>
        <p:xfrm>
          <a:off x="5004556" y="3266067"/>
          <a:ext cx="5725160" cy="3200400"/>
        </p:xfrm>
        <a:graphic>
          <a:graphicData uri="http://schemas.openxmlformats.org/drawingml/2006/table">
            <a:tbl>
              <a:tblPr firstRow="1" firstCol="1" bandRow="1">
                <a:tableStyleId>{5C22544A-7EE6-4342-B048-85BDC9FD1C3A}</a:tableStyleId>
              </a:tblPr>
              <a:tblGrid>
                <a:gridCol w="1167130"/>
                <a:gridCol w="1695450"/>
                <a:gridCol w="1094740"/>
                <a:gridCol w="1767840"/>
              </a:tblGrid>
              <a:tr h="0">
                <a:tc>
                  <a:txBody>
                    <a:bodyPr/>
                    <a:lstStyle/>
                    <a:p>
                      <a:pPr algn="ctr">
                        <a:lnSpc>
                          <a:spcPts val="1800"/>
                        </a:lnSpc>
                        <a:spcBef>
                          <a:spcPts val="500"/>
                        </a:spcBef>
                        <a:spcAft>
                          <a:spcPts val="0"/>
                        </a:spcAft>
                      </a:pPr>
                      <a:r>
                        <a:rPr lang="en-GB" sz="1100">
                          <a:effectLst/>
                        </a:rPr>
                        <a:t>Details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Frame Marking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Lens Marking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Test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Increased Robustness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Resists a 22mm, 43g ball at 12 m/s.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Low Energy Impact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Resists a 6mm, 0.86g ball at 45 m/s.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Medium Energy Impact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B</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B</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Resists a 6mm, 0.86g ball at 120 m/s.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High Energy Impact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Resists a 6mm, 0.86g ball at 190 m/s.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Extreme Temperature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dirty="0">
                          <a:effectLst/>
                        </a:rPr>
                        <a:t>The letter “T” after the impact rating means it has that impact rating at extreme temperatures (-5 to +55)</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343135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0370" y="685739"/>
            <a:ext cx="6479176" cy="523220"/>
          </a:xfrm>
          <a:prstGeom prst="rect">
            <a:avLst/>
          </a:prstGeom>
          <a:noFill/>
        </p:spPr>
        <p:txBody>
          <a:bodyPr wrap="square" rtlCol="0">
            <a:spAutoFit/>
          </a:bodyPr>
          <a:lstStyle/>
          <a:p>
            <a:r>
              <a:rPr lang="en-GB" sz="2800" b="1" dirty="0" smtClean="0"/>
              <a:t>EN 166 – Personal eye protection</a:t>
            </a:r>
            <a:endParaRPr lang="en-GB" sz="2800" b="1" dirty="0"/>
          </a:p>
        </p:txBody>
      </p:sp>
      <p:sp>
        <p:nvSpPr>
          <p:cNvPr id="10" name="TextBox 9"/>
          <p:cNvSpPr txBox="1"/>
          <p:nvPr/>
        </p:nvSpPr>
        <p:spPr>
          <a:xfrm>
            <a:off x="3478909" y="1208959"/>
            <a:ext cx="3539729" cy="400110"/>
          </a:xfrm>
          <a:prstGeom prst="rect">
            <a:avLst/>
          </a:prstGeom>
          <a:noFill/>
        </p:spPr>
        <p:txBody>
          <a:bodyPr wrap="square" rtlCol="0">
            <a:spAutoFit/>
          </a:bodyPr>
          <a:lstStyle/>
          <a:p>
            <a:r>
              <a:rPr lang="en-GB" sz="2000" b="1" dirty="0" smtClean="0"/>
              <a:t>Additional Requirements</a:t>
            </a:r>
            <a:endParaRPr lang="en-GB" sz="2000" b="1" dirty="0"/>
          </a:p>
        </p:txBody>
      </p:sp>
      <p:graphicFrame>
        <p:nvGraphicFramePr>
          <p:cNvPr id="2" name="Table 1"/>
          <p:cNvGraphicFramePr>
            <a:graphicFrameLocks noGrp="1"/>
          </p:cNvGraphicFramePr>
          <p:nvPr>
            <p:extLst>
              <p:ext uri="{D42A27DB-BD31-4B8C-83A1-F6EECF244321}">
                <p14:modId xmlns:p14="http://schemas.microsoft.com/office/powerpoint/2010/main" val="1240464159"/>
              </p:ext>
            </p:extLst>
          </p:nvPr>
        </p:nvGraphicFramePr>
        <p:xfrm>
          <a:off x="4930414" y="1784019"/>
          <a:ext cx="5725160" cy="1143000"/>
        </p:xfrm>
        <a:graphic>
          <a:graphicData uri="http://schemas.openxmlformats.org/drawingml/2006/table">
            <a:tbl>
              <a:tblPr firstRow="1" firstCol="1" bandRow="1">
                <a:tableStyleId>{5C22544A-7EE6-4342-B048-85BDC9FD1C3A}</a:tableStyleId>
              </a:tblPr>
              <a:tblGrid>
                <a:gridCol w="2862580"/>
                <a:gridCol w="2862580"/>
              </a:tblGrid>
              <a:tr h="0">
                <a:tc>
                  <a:txBody>
                    <a:bodyPr/>
                    <a:lstStyle/>
                    <a:p>
                      <a:pPr algn="ctr">
                        <a:lnSpc>
                          <a:spcPts val="1800"/>
                        </a:lnSpc>
                        <a:spcBef>
                          <a:spcPts val="500"/>
                        </a:spcBef>
                        <a:spcAft>
                          <a:spcPts val="0"/>
                        </a:spcAft>
                      </a:pPr>
                      <a:r>
                        <a:rPr lang="en-GB" sz="1100">
                          <a:effectLst/>
                        </a:rPr>
                        <a:t>Reference Letter/Number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Protection Against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Short circuit electric arc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Molten metal splash</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Scratch Resistance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dirty="0">
                          <a:effectLst/>
                        </a:rPr>
                        <a:t>Resistance to fogging</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8" name="TextBox 7"/>
          <p:cNvSpPr txBox="1"/>
          <p:nvPr/>
        </p:nvSpPr>
        <p:spPr>
          <a:xfrm>
            <a:off x="3478909" y="3000689"/>
            <a:ext cx="3539729" cy="400110"/>
          </a:xfrm>
          <a:prstGeom prst="rect">
            <a:avLst/>
          </a:prstGeom>
          <a:noFill/>
        </p:spPr>
        <p:txBody>
          <a:bodyPr wrap="square" rtlCol="0">
            <a:spAutoFit/>
          </a:bodyPr>
          <a:lstStyle/>
          <a:p>
            <a:r>
              <a:rPr lang="en-GB" sz="2000" b="1" dirty="0" smtClean="0"/>
              <a:t>Fields of Use</a:t>
            </a:r>
            <a:endParaRPr lang="en-GB" sz="2000" b="1" dirty="0"/>
          </a:p>
        </p:txBody>
      </p:sp>
      <p:graphicFrame>
        <p:nvGraphicFramePr>
          <p:cNvPr id="4" name="Table 3"/>
          <p:cNvGraphicFramePr>
            <a:graphicFrameLocks noGrp="1"/>
          </p:cNvGraphicFramePr>
          <p:nvPr>
            <p:extLst>
              <p:ext uri="{D42A27DB-BD31-4B8C-83A1-F6EECF244321}">
                <p14:modId xmlns:p14="http://schemas.microsoft.com/office/powerpoint/2010/main" val="74824282"/>
              </p:ext>
            </p:extLst>
          </p:nvPr>
        </p:nvGraphicFramePr>
        <p:xfrm>
          <a:off x="4930414" y="3627589"/>
          <a:ext cx="5725160" cy="1371600"/>
        </p:xfrm>
        <a:graphic>
          <a:graphicData uri="http://schemas.openxmlformats.org/drawingml/2006/table">
            <a:tbl>
              <a:tblPr firstRow="1" firstCol="1" bandRow="1">
                <a:tableStyleId>{5C22544A-7EE6-4342-B048-85BDC9FD1C3A}</a:tableStyleId>
              </a:tblPr>
              <a:tblGrid>
                <a:gridCol w="1977390"/>
                <a:gridCol w="3747770"/>
              </a:tblGrid>
              <a:tr h="0">
                <a:tc>
                  <a:txBody>
                    <a:bodyPr/>
                    <a:lstStyle/>
                    <a:p>
                      <a:pPr algn="ctr">
                        <a:lnSpc>
                          <a:spcPts val="1800"/>
                        </a:lnSpc>
                        <a:spcBef>
                          <a:spcPts val="500"/>
                        </a:spcBef>
                        <a:spcAft>
                          <a:spcPts val="0"/>
                        </a:spcAft>
                      </a:pPr>
                      <a:r>
                        <a:rPr lang="en-GB" sz="1100">
                          <a:effectLst/>
                        </a:rPr>
                        <a:t>Code Number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Protection Against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Liquid Droplets (Goggles) / Liquid Splashes (Visors)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Large Dust Particles (up to 5µm) (Goggles)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Gas and Fine Dust (below 5µm) (Goggles)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Short Circuit Electric Arc (Visors)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ts val="1800"/>
                        </a:lnSpc>
                        <a:spcBef>
                          <a:spcPts val="500"/>
                        </a:spcBef>
                        <a:spcAft>
                          <a:spcPts val="0"/>
                        </a:spcAft>
                      </a:pPr>
                      <a:r>
                        <a:rPr lang="en-GB" sz="1100">
                          <a:effectLst/>
                        </a:rPr>
                        <a:t>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dirty="0">
                          <a:effectLst/>
                        </a:rPr>
                        <a:t>Molten Metal and Hot Solids (Goggles/Visors)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2113799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8909" y="1244591"/>
            <a:ext cx="8280669" cy="1754326"/>
          </a:xfrm>
          <a:prstGeom prst="rect">
            <a:avLst/>
          </a:prstGeom>
          <a:noFill/>
          <a:ln cap="flat">
            <a:noFill/>
          </a:ln>
        </p:spPr>
        <p:txBody>
          <a:bodyPr vert="horz" wrap="square" lIns="91440" tIns="45720" rIns="91440" bIns="45720" anchor="t" anchorCtr="0" compatLnSpc="1">
            <a:spAutoFit/>
          </a:bodyPr>
          <a:lstStyle/>
          <a:p>
            <a:r>
              <a:rPr lang="en-GB" dirty="0"/>
              <a:t>RPE (Respiratory Protective Equipment) is designed to protect the wearer against inhalation of hazardous substances in the air</a:t>
            </a:r>
            <a:r>
              <a:rPr lang="en-GB" dirty="0" smtClean="0"/>
              <a:t>.</a:t>
            </a:r>
          </a:p>
          <a:p>
            <a:endParaRPr lang="en-GB" dirty="0"/>
          </a:p>
          <a:p>
            <a:r>
              <a:rPr lang="en-GB" dirty="0"/>
              <a:t>Respirator (filtering device) uses filters to remove contaminants in the workplace air. Respirators should never be used for protection in situations with reduced oxygen levels.</a:t>
            </a:r>
          </a:p>
        </p:txBody>
      </p:sp>
      <p:sp>
        <p:nvSpPr>
          <p:cNvPr id="7" name="TextBox 6"/>
          <p:cNvSpPr txBox="1"/>
          <p:nvPr/>
        </p:nvSpPr>
        <p:spPr>
          <a:xfrm>
            <a:off x="3480370" y="685739"/>
            <a:ext cx="6479176" cy="523220"/>
          </a:xfrm>
          <a:prstGeom prst="rect">
            <a:avLst/>
          </a:prstGeom>
          <a:noFill/>
        </p:spPr>
        <p:txBody>
          <a:bodyPr wrap="square" rtlCol="0">
            <a:spAutoFit/>
          </a:bodyPr>
          <a:lstStyle/>
          <a:p>
            <a:r>
              <a:rPr lang="en-GB" sz="2800" b="1" dirty="0" smtClean="0"/>
              <a:t>EN 149 – Respiratory protective devices</a:t>
            </a:r>
            <a:endParaRPr lang="en-GB" sz="2800" b="1" dirty="0"/>
          </a:p>
        </p:txBody>
      </p:sp>
      <p:sp>
        <p:nvSpPr>
          <p:cNvPr id="10" name="TextBox 9"/>
          <p:cNvSpPr txBox="1"/>
          <p:nvPr/>
        </p:nvSpPr>
        <p:spPr>
          <a:xfrm>
            <a:off x="4951989" y="3151650"/>
            <a:ext cx="5334503" cy="1200329"/>
          </a:xfrm>
          <a:prstGeom prst="rect">
            <a:avLst/>
          </a:prstGeom>
          <a:noFill/>
          <a:ln cap="flat">
            <a:noFill/>
          </a:ln>
        </p:spPr>
        <p:txBody>
          <a:bodyPr vert="horz" wrap="square" lIns="91440" tIns="45720" rIns="91440" bIns="45720" anchor="t" anchorCtr="0" compatLnSpc="1">
            <a:spAutoFit/>
          </a:bodyPr>
          <a:lstStyle/>
          <a:p>
            <a:pPr algn="ctr"/>
            <a:r>
              <a:rPr lang="en-GB" dirty="0" smtClean="0"/>
              <a:t>Particle filters have 3 ratings:</a:t>
            </a:r>
          </a:p>
          <a:p>
            <a:pPr algn="ctr"/>
            <a:r>
              <a:rPr lang="en-GB" dirty="0" smtClean="0"/>
              <a:t>P3 – Highest Efficiency (98% Particulates covered)</a:t>
            </a:r>
          </a:p>
          <a:p>
            <a:pPr algn="ctr"/>
            <a:r>
              <a:rPr lang="en-GB" dirty="0" smtClean="0"/>
              <a:t>P2 – Medium </a:t>
            </a:r>
            <a:r>
              <a:rPr lang="en-GB" dirty="0"/>
              <a:t>Efficiency (</a:t>
            </a:r>
            <a:r>
              <a:rPr lang="en-GB" dirty="0" smtClean="0"/>
              <a:t>92% </a:t>
            </a:r>
            <a:r>
              <a:rPr lang="en-GB" dirty="0"/>
              <a:t>Particulates covered</a:t>
            </a:r>
            <a:r>
              <a:rPr lang="en-GB" dirty="0" smtClean="0"/>
              <a:t>)</a:t>
            </a:r>
          </a:p>
          <a:p>
            <a:pPr algn="ctr"/>
            <a:r>
              <a:rPr lang="en-GB" dirty="0" smtClean="0"/>
              <a:t>P1 – Lowest </a:t>
            </a:r>
            <a:r>
              <a:rPr lang="en-GB" dirty="0"/>
              <a:t>Efficiency </a:t>
            </a:r>
            <a:r>
              <a:rPr lang="en-GB" dirty="0" smtClean="0"/>
              <a:t>(80% </a:t>
            </a:r>
            <a:r>
              <a:rPr lang="en-GB" dirty="0"/>
              <a:t>Particulates covered</a:t>
            </a:r>
            <a:r>
              <a:rPr lang="en-GB" dirty="0" smtClean="0"/>
              <a:t>)</a:t>
            </a:r>
            <a:endParaRPr lang="en-GB" dirty="0"/>
          </a:p>
        </p:txBody>
      </p:sp>
      <p:sp>
        <p:nvSpPr>
          <p:cNvPr id="3" name="Rectangle 2"/>
          <p:cNvSpPr/>
          <p:nvPr/>
        </p:nvSpPr>
        <p:spPr>
          <a:xfrm>
            <a:off x="5743104" y="4504712"/>
            <a:ext cx="3752271" cy="1208023"/>
          </a:xfrm>
          <a:prstGeom prst="rect">
            <a:avLst/>
          </a:prstGeom>
        </p:spPr>
        <p:txBody>
          <a:bodyPr wrap="square">
            <a:spAutoFit/>
          </a:bodyPr>
          <a:lstStyle/>
          <a:p>
            <a:pPr algn="ctr">
              <a:lnSpc>
                <a:spcPts val="1800"/>
              </a:lnSpc>
              <a:spcBef>
                <a:spcPts val="500"/>
              </a:spcBef>
              <a:spcAft>
                <a:spcPts val="0"/>
              </a:spcAft>
            </a:pPr>
            <a:r>
              <a:rPr lang="en-GB" dirty="0">
                <a:latin typeface="Myriad Pro" panose="020B0503030403020204" pitchFamily="34" charset="0"/>
                <a:ea typeface="Times New Roman" panose="02020603050405020304" pitchFamily="18" charset="0"/>
                <a:cs typeface="Arial" panose="020B0604020202020204" pitchFamily="34" charset="0"/>
              </a:rPr>
              <a:t>There are three main types of filters:</a:t>
            </a:r>
            <a:endParaRPr lang="en-GB" dirty="0">
              <a:latin typeface="Times New Roman" panose="02020603050405020304" pitchFamily="18" charset="0"/>
              <a:ea typeface="Times New Roman" panose="02020603050405020304" pitchFamily="18" charset="0"/>
            </a:endParaRPr>
          </a:p>
          <a:p>
            <a:pPr marL="342900" lvl="0" indent="-342900" algn="ctr">
              <a:lnSpc>
                <a:spcPts val="1800"/>
              </a:lnSpc>
              <a:spcBef>
                <a:spcPts val="500"/>
              </a:spcBef>
              <a:spcAft>
                <a:spcPts val="0"/>
              </a:spcAft>
              <a:buFont typeface="+mj-lt"/>
              <a:buAutoNum type="arabicPeriod"/>
            </a:pPr>
            <a:r>
              <a:rPr lang="en-GB" dirty="0">
                <a:latin typeface="Myriad Pro" panose="020B0503030403020204" pitchFamily="34" charset="0"/>
                <a:ea typeface="Times New Roman" panose="02020603050405020304" pitchFamily="18" charset="0"/>
                <a:cs typeface="Arial" panose="020B0604020202020204" pitchFamily="34" charset="0"/>
              </a:rPr>
              <a:t>Particle filters</a:t>
            </a:r>
            <a:endParaRPr lang="en-GB" dirty="0">
              <a:latin typeface="Times New Roman" panose="02020603050405020304" pitchFamily="18" charset="0"/>
              <a:ea typeface="Times New Roman" panose="02020603050405020304" pitchFamily="18" charset="0"/>
            </a:endParaRPr>
          </a:p>
          <a:p>
            <a:pPr marL="342900" lvl="0" indent="-342900" algn="ctr">
              <a:lnSpc>
                <a:spcPts val="1800"/>
              </a:lnSpc>
              <a:spcBef>
                <a:spcPts val="500"/>
              </a:spcBef>
              <a:spcAft>
                <a:spcPts val="0"/>
              </a:spcAft>
              <a:buFont typeface="+mj-lt"/>
              <a:buAutoNum type="arabicPeriod"/>
            </a:pPr>
            <a:r>
              <a:rPr lang="en-GB" dirty="0">
                <a:latin typeface="Myriad Pro" panose="020B0503030403020204" pitchFamily="34" charset="0"/>
                <a:ea typeface="Times New Roman" panose="02020603050405020304" pitchFamily="18" charset="0"/>
                <a:cs typeface="Arial" panose="020B0604020202020204" pitchFamily="34" charset="0"/>
              </a:rPr>
              <a:t>Gas/Vapour filters</a:t>
            </a:r>
            <a:endParaRPr lang="en-GB" dirty="0">
              <a:latin typeface="Times New Roman" panose="02020603050405020304" pitchFamily="18" charset="0"/>
              <a:ea typeface="Times New Roman" panose="02020603050405020304" pitchFamily="18" charset="0"/>
            </a:endParaRPr>
          </a:p>
          <a:p>
            <a:pPr marL="342900" lvl="0" indent="-342900" algn="ctr">
              <a:lnSpc>
                <a:spcPts val="1800"/>
              </a:lnSpc>
              <a:spcBef>
                <a:spcPts val="500"/>
              </a:spcBef>
              <a:spcAft>
                <a:spcPts val="0"/>
              </a:spcAft>
              <a:buFont typeface="+mj-lt"/>
              <a:buAutoNum type="arabicPeriod"/>
            </a:pPr>
            <a:r>
              <a:rPr lang="en-GB" dirty="0">
                <a:latin typeface="Myriad Pro" panose="020B0503030403020204" pitchFamily="34" charset="0"/>
                <a:ea typeface="Times New Roman" panose="02020603050405020304" pitchFamily="18" charset="0"/>
                <a:cs typeface="Arial" panose="020B0604020202020204" pitchFamily="34" charset="0"/>
              </a:rPr>
              <a:t>Combined filters (particles/gases)</a:t>
            </a:r>
            <a:endParaRPr lang="en-GB"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478909" y="5865468"/>
            <a:ext cx="8490669" cy="323165"/>
          </a:xfrm>
          <a:prstGeom prst="rect">
            <a:avLst/>
          </a:prstGeom>
        </p:spPr>
        <p:txBody>
          <a:bodyPr wrap="square">
            <a:spAutoFit/>
          </a:bodyPr>
          <a:lstStyle/>
          <a:p>
            <a:pPr>
              <a:lnSpc>
                <a:spcPts val="1800"/>
              </a:lnSpc>
              <a:spcBef>
                <a:spcPts val="500"/>
              </a:spcBef>
              <a:spcAft>
                <a:spcPts val="0"/>
              </a:spcAft>
            </a:pPr>
            <a:r>
              <a:rPr lang="en-GB" dirty="0" smtClean="0">
                <a:solidFill>
                  <a:srgbClr val="FF0000"/>
                </a:solidFill>
                <a:latin typeface="Myriad Pro" panose="020B0503030403020204" pitchFamily="34" charset="0"/>
                <a:ea typeface="Times New Roman" panose="02020603050405020304" pitchFamily="18" charset="0"/>
                <a:cs typeface="Arial" panose="020B0604020202020204" pitchFamily="34" charset="0"/>
              </a:rPr>
              <a:t>Masks marked with a “D” have been tested to Dolomite increased dust clogging.</a:t>
            </a:r>
            <a:endParaRPr lang="en-GB" dirty="0">
              <a:solidFill>
                <a:srgbClr val="FF0000"/>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7973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0370" y="685739"/>
            <a:ext cx="6479176" cy="523220"/>
          </a:xfrm>
          <a:prstGeom prst="rect">
            <a:avLst/>
          </a:prstGeom>
          <a:noFill/>
        </p:spPr>
        <p:txBody>
          <a:bodyPr wrap="square" rtlCol="0">
            <a:spAutoFit/>
          </a:bodyPr>
          <a:lstStyle/>
          <a:p>
            <a:r>
              <a:rPr lang="en-GB" sz="2800" b="1" dirty="0" smtClean="0"/>
              <a:t>EN 149 – Respiratory protective devices</a:t>
            </a:r>
            <a:endParaRPr lang="en-GB" sz="2800" b="1" dirty="0"/>
          </a:p>
        </p:txBody>
      </p:sp>
      <p:graphicFrame>
        <p:nvGraphicFramePr>
          <p:cNvPr id="2" name="Table 1"/>
          <p:cNvGraphicFramePr>
            <a:graphicFrameLocks noGrp="1"/>
          </p:cNvGraphicFramePr>
          <p:nvPr>
            <p:extLst>
              <p:ext uri="{D42A27DB-BD31-4B8C-83A1-F6EECF244321}">
                <p14:modId xmlns:p14="http://schemas.microsoft.com/office/powerpoint/2010/main" val="3934232717"/>
              </p:ext>
            </p:extLst>
          </p:nvPr>
        </p:nvGraphicFramePr>
        <p:xfrm>
          <a:off x="4799685" y="1515370"/>
          <a:ext cx="5589830" cy="4456684"/>
        </p:xfrm>
        <a:graphic>
          <a:graphicData uri="http://schemas.openxmlformats.org/drawingml/2006/table">
            <a:tbl>
              <a:tblPr>
                <a:tableStyleId>{5C22544A-7EE6-4342-B048-85BDC9FD1C3A}</a:tableStyleId>
              </a:tblPr>
              <a:tblGrid>
                <a:gridCol w="876046"/>
                <a:gridCol w="1918869"/>
                <a:gridCol w="981444"/>
                <a:gridCol w="1813471"/>
              </a:tblGrid>
              <a:tr h="223196">
                <a:tc gridSpan="4">
                  <a:txBody>
                    <a:bodyPr/>
                    <a:lstStyle/>
                    <a:p>
                      <a:pPr algn="ctr">
                        <a:lnSpc>
                          <a:spcPts val="1800"/>
                        </a:lnSpc>
                        <a:spcBef>
                          <a:spcPts val="500"/>
                        </a:spcBef>
                        <a:spcAft>
                          <a:spcPts val="0"/>
                        </a:spcAft>
                      </a:pPr>
                      <a:r>
                        <a:rPr lang="en-GB" sz="1100" dirty="0">
                          <a:effectLst/>
                        </a:rPr>
                        <a:t>Gas/Vapour Filters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hMerge="1">
                  <a:txBody>
                    <a:bodyPr/>
                    <a:lstStyle/>
                    <a:p>
                      <a:endParaRPr lang="en-GB"/>
                    </a:p>
                  </a:txBody>
                  <a:tcPr/>
                </a:tc>
                <a:tc hMerge="1">
                  <a:txBody>
                    <a:bodyPr/>
                    <a:lstStyle/>
                    <a:p>
                      <a:endParaRPr lang="en-GB"/>
                    </a:p>
                  </a:txBody>
                  <a:tcPr/>
                </a:tc>
                <a:tc hMerge="1">
                  <a:txBody>
                    <a:bodyPr/>
                    <a:lstStyle/>
                    <a:p>
                      <a:endParaRPr lang="en-GB"/>
                    </a:p>
                  </a:txBody>
                  <a:tcPr/>
                </a:tc>
              </a:tr>
              <a:tr h="223196">
                <a:tc>
                  <a:txBody>
                    <a:bodyPr/>
                    <a:lstStyle/>
                    <a:p>
                      <a:pPr algn="ctr">
                        <a:lnSpc>
                          <a:spcPts val="1800"/>
                        </a:lnSpc>
                        <a:spcBef>
                          <a:spcPts val="500"/>
                        </a:spcBef>
                        <a:spcAft>
                          <a:spcPts val="0"/>
                        </a:spcAft>
                      </a:pPr>
                      <a:r>
                        <a:rPr lang="en-GB" sz="1100">
                          <a:effectLst/>
                        </a:rPr>
                        <a:t>Filter Type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For use against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Colour code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Other Information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r>
              <a:tr h="446393">
                <a:tc>
                  <a:txBody>
                    <a:bodyPr/>
                    <a:lstStyle/>
                    <a:p>
                      <a:pPr algn="ctr">
                        <a:lnSpc>
                          <a:spcPts val="1800"/>
                        </a:lnSpc>
                        <a:spcBef>
                          <a:spcPts val="500"/>
                        </a:spcBef>
                        <a:spcAft>
                          <a:spcPts val="0"/>
                        </a:spcAft>
                      </a:pPr>
                      <a:r>
                        <a:rPr lang="en-GB" sz="1100">
                          <a:effectLst/>
                        </a:rPr>
                        <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Organic gases and vapours, boiling point &gt;65°C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b="1" dirty="0">
                          <a:solidFill>
                            <a:schemeClr val="accent4">
                              <a:lumMod val="75000"/>
                            </a:schemeClr>
                          </a:solidFill>
                          <a:effectLst/>
                        </a:rPr>
                        <a:t>Brown</a:t>
                      </a:r>
                      <a:endParaRPr lang="en-GB" sz="1100" b="1" dirty="0">
                        <a:solidFill>
                          <a:schemeClr val="accent4">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EN 14387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r>
              <a:tr h="446393">
                <a:tc>
                  <a:txBody>
                    <a:bodyPr/>
                    <a:lstStyle/>
                    <a:p>
                      <a:pPr algn="ctr">
                        <a:lnSpc>
                          <a:spcPts val="1800"/>
                        </a:lnSpc>
                        <a:spcBef>
                          <a:spcPts val="500"/>
                        </a:spcBef>
                        <a:spcAft>
                          <a:spcPts val="0"/>
                        </a:spcAft>
                      </a:pPr>
                      <a:r>
                        <a:rPr lang="en-GB" sz="1100">
                          <a:effectLst/>
                        </a:rPr>
                        <a:t>B</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Inorganic gases and vapours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b="1" dirty="0">
                          <a:solidFill>
                            <a:schemeClr val="bg1">
                              <a:lumMod val="65000"/>
                            </a:schemeClr>
                          </a:solidFill>
                          <a:effectLst/>
                        </a:rPr>
                        <a:t>Grey</a:t>
                      </a:r>
                      <a:endParaRPr lang="en-GB" sz="1100" b="1" dirty="0">
                        <a:solidFill>
                          <a:schemeClr val="bg1">
                            <a:lumMod val="6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EN 14387, do not use against carbon monoxide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r>
              <a:tr h="223196">
                <a:tc>
                  <a:txBody>
                    <a:bodyPr/>
                    <a:lstStyle/>
                    <a:p>
                      <a:pPr algn="ctr">
                        <a:lnSpc>
                          <a:spcPts val="1800"/>
                        </a:lnSpc>
                        <a:spcBef>
                          <a:spcPts val="500"/>
                        </a:spcBef>
                        <a:spcAft>
                          <a:spcPts val="0"/>
                        </a:spcAft>
                      </a:pPr>
                      <a:r>
                        <a:rPr lang="en-GB" sz="1100">
                          <a:effectLst/>
                        </a:rPr>
                        <a:t>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SO2 and other acidic gases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b="1" dirty="0">
                          <a:solidFill>
                            <a:schemeClr val="accent4">
                              <a:lumMod val="60000"/>
                              <a:lumOff val="40000"/>
                            </a:schemeClr>
                          </a:solidFill>
                          <a:effectLst/>
                        </a:rPr>
                        <a:t>Yellow</a:t>
                      </a:r>
                      <a:endParaRPr lang="en-GB" sz="1100" b="1" dirty="0">
                        <a:solidFill>
                          <a:schemeClr val="accent4">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EN 14387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r>
              <a:tr h="446393">
                <a:tc>
                  <a:txBody>
                    <a:bodyPr/>
                    <a:lstStyle/>
                    <a:p>
                      <a:pPr algn="ctr">
                        <a:lnSpc>
                          <a:spcPts val="1800"/>
                        </a:lnSpc>
                        <a:spcBef>
                          <a:spcPts val="500"/>
                        </a:spcBef>
                        <a:spcAft>
                          <a:spcPts val="0"/>
                        </a:spcAft>
                      </a:pPr>
                      <a:r>
                        <a:rPr lang="en-GB" sz="1100">
                          <a:effectLst/>
                        </a:rPr>
                        <a:t>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Ammonia and its organic derivatives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b="1" dirty="0">
                          <a:solidFill>
                            <a:schemeClr val="accent6"/>
                          </a:solidFill>
                          <a:effectLst/>
                        </a:rPr>
                        <a:t>Green</a:t>
                      </a:r>
                      <a:endParaRPr lang="en-GB" sz="11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EN 14387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r>
              <a:tr h="724892">
                <a:tc>
                  <a:txBody>
                    <a:bodyPr/>
                    <a:lstStyle/>
                    <a:p>
                      <a:pPr algn="ctr">
                        <a:lnSpc>
                          <a:spcPts val="1800"/>
                        </a:lnSpc>
                        <a:spcBef>
                          <a:spcPts val="500"/>
                        </a:spcBef>
                        <a:spcAft>
                          <a:spcPts val="0"/>
                        </a:spcAft>
                      </a:pPr>
                      <a:r>
                        <a:rPr lang="en-GB" sz="1100">
                          <a:effectLst/>
                        </a:rPr>
                        <a:t>Hg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Mercury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endParaRPr lang="en-GB" sz="1100" b="1" dirty="0">
                        <a:effectLst/>
                      </a:endParaRPr>
                    </a:p>
                    <a:p>
                      <a:pPr algn="ctr">
                        <a:lnSpc>
                          <a:spcPct val="104000"/>
                        </a:lnSpc>
                        <a:spcBef>
                          <a:spcPts val="500"/>
                        </a:spcBef>
                        <a:spcAft>
                          <a:spcPts val="800"/>
                        </a:spcAft>
                      </a:pPr>
                      <a:r>
                        <a:rPr lang="en-GB" sz="1100" b="1" dirty="0">
                          <a:effectLst/>
                        </a:rPr>
                        <a:t> </a:t>
                      </a:r>
                    </a:p>
                    <a:p>
                      <a:pPr algn="ctr">
                        <a:lnSpc>
                          <a:spcPct val="104000"/>
                        </a:lnSpc>
                      </a:pPr>
                      <a:r>
                        <a:rPr lang="en-GB" sz="1100" b="1" dirty="0">
                          <a:solidFill>
                            <a:srgbClr val="FF0000"/>
                          </a:solidFill>
                          <a:effectLst/>
                        </a:rPr>
                        <a:t>Red</a:t>
                      </a:r>
                      <a:r>
                        <a:rPr lang="en-GB" sz="1100" b="1" dirty="0">
                          <a:effectLst/>
                        </a:rPr>
                        <a:t> &amp; </a:t>
                      </a:r>
                      <a:r>
                        <a:rPr lang="en-GB" sz="1100" b="1" dirty="0">
                          <a:solidFill>
                            <a:schemeClr val="bg1"/>
                          </a:solidFill>
                          <a:effectLst/>
                        </a:rPr>
                        <a:t>White</a:t>
                      </a:r>
                      <a:r>
                        <a:rPr lang="en-GB" sz="1100" b="1" dirty="0">
                          <a:effectLst/>
                        </a:rPr>
                        <a:t> </a:t>
                      </a:r>
                      <a:endParaRPr lang="en-GB" sz="1100" b="1" dirty="0">
                        <a:effectLst/>
                        <a:latin typeface="Calibri" panose="020F0502020204030204" pitchFamily="34"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000">
                          <a:effectLst/>
                        </a:rPr>
                        <a:t>EN 14387, includes P3 particle filter, Maximum use time 50 hours, no class number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r>
              <a:tr h="724892">
                <a:tc>
                  <a:txBody>
                    <a:bodyPr/>
                    <a:lstStyle/>
                    <a:p>
                      <a:pPr algn="ctr">
                        <a:lnSpc>
                          <a:spcPts val="1800"/>
                        </a:lnSpc>
                        <a:spcBef>
                          <a:spcPts val="500"/>
                        </a:spcBef>
                        <a:spcAft>
                          <a:spcPts val="0"/>
                        </a:spcAft>
                      </a:pPr>
                      <a:r>
                        <a:rPr lang="en-GB" sz="1100">
                          <a:effectLst/>
                        </a:rPr>
                        <a:t>NO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Oxides of nitrogen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endParaRPr lang="en-GB" sz="1100" b="1" dirty="0">
                        <a:effectLst/>
                      </a:endParaRPr>
                    </a:p>
                    <a:p>
                      <a:pPr algn="ctr">
                        <a:lnSpc>
                          <a:spcPct val="104000"/>
                        </a:lnSpc>
                        <a:spcBef>
                          <a:spcPts val="500"/>
                        </a:spcBef>
                        <a:spcAft>
                          <a:spcPts val="800"/>
                        </a:spcAft>
                      </a:pPr>
                      <a:r>
                        <a:rPr lang="en-GB" sz="1100" b="1" dirty="0">
                          <a:effectLst/>
                        </a:rPr>
                        <a:t> </a:t>
                      </a:r>
                    </a:p>
                    <a:p>
                      <a:pPr algn="ctr">
                        <a:lnSpc>
                          <a:spcPct val="104000"/>
                        </a:lnSpc>
                      </a:pPr>
                      <a:r>
                        <a:rPr lang="en-GB" sz="1100" b="1" dirty="0">
                          <a:solidFill>
                            <a:schemeClr val="accent1"/>
                          </a:solidFill>
                          <a:effectLst/>
                        </a:rPr>
                        <a:t>Blue</a:t>
                      </a:r>
                      <a:r>
                        <a:rPr lang="en-GB" sz="1100" b="1" dirty="0">
                          <a:effectLst/>
                        </a:rPr>
                        <a:t> &amp; </a:t>
                      </a:r>
                      <a:r>
                        <a:rPr lang="en-GB" sz="1100" b="1" dirty="0">
                          <a:solidFill>
                            <a:schemeClr val="bg1"/>
                          </a:solidFill>
                          <a:effectLst/>
                        </a:rPr>
                        <a:t>White</a:t>
                      </a:r>
                      <a:r>
                        <a:rPr lang="en-GB" sz="1100" b="1" dirty="0">
                          <a:effectLst/>
                        </a:rPr>
                        <a:t> </a:t>
                      </a:r>
                      <a:endParaRPr lang="en-GB" sz="1100" b="1" dirty="0">
                        <a:effectLst/>
                        <a:latin typeface="Calibri" panose="020F0502020204030204" pitchFamily="34"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EN 14387, includes P3 particle filter, Single use, no class number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r>
              <a:tr h="446393">
                <a:tc>
                  <a:txBody>
                    <a:bodyPr/>
                    <a:lstStyle/>
                    <a:p>
                      <a:pPr algn="ctr">
                        <a:lnSpc>
                          <a:spcPts val="1800"/>
                        </a:lnSpc>
                        <a:spcBef>
                          <a:spcPts val="500"/>
                        </a:spcBef>
                        <a:spcAft>
                          <a:spcPts val="0"/>
                        </a:spcAft>
                      </a:pPr>
                      <a:r>
                        <a:rPr lang="en-GB" sz="1100">
                          <a:effectLst/>
                        </a:rPr>
                        <a:t>AX</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Organic gases and vapours, boiling point &lt;65°C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b="1" dirty="0">
                          <a:solidFill>
                            <a:schemeClr val="accent4">
                              <a:lumMod val="75000"/>
                            </a:schemeClr>
                          </a:solidFill>
                          <a:effectLst/>
                        </a:rPr>
                        <a:t>Brown</a:t>
                      </a:r>
                      <a:endParaRPr lang="en-GB" sz="1100" b="1" dirty="0">
                        <a:solidFill>
                          <a:schemeClr val="accent4">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EN 14387, Single use, no class number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r>
              <a:tr h="446393">
                <a:tc>
                  <a:txBody>
                    <a:bodyPr/>
                    <a:lstStyle/>
                    <a:p>
                      <a:pPr algn="ctr">
                        <a:lnSpc>
                          <a:spcPts val="1800"/>
                        </a:lnSpc>
                        <a:spcBef>
                          <a:spcPts val="500"/>
                        </a:spcBef>
                        <a:spcAft>
                          <a:spcPts val="0"/>
                        </a:spcAft>
                      </a:pPr>
                      <a:r>
                        <a:rPr lang="en-GB" sz="1100">
                          <a:effectLst/>
                        </a:rPr>
                        <a:t>SX</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a:effectLst/>
                        </a:rPr>
                        <a:t>Substances as specified by the manufacturer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b="1" dirty="0">
                          <a:solidFill>
                            <a:srgbClr val="7030A0"/>
                          </a:solidFill>
                          <a:effectLst/>
                        </a:rPr>
                        <a:t>Violet</a:t>
                      </a:r>
                      <a:endParaRPr lang="en-GB" sz="11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c>
                  <a:txBody>
                    <a:bodyPr/>
                    <a:lstStyle/>
                    <a:p>
                      <a:pPr algn="ctr">
                        <a:lnSpc>
                          <a:spcPts val="1800"/>
                        </a:lnSpc>
                        <a:spcBef>
                          <a:spcPts val="500"/>
                        </a:spcBef>
                        <a:spcAft>
                          <a:spcPts val="0"/>
                        </a:spcAft>
                      </a:pPr>
                      <a:r>
                        <a:rPr lang="en-GB" sz="1100" dirty="0">
                          <a:effectLst/>
                        </a:rPr>
                        <a:t>EN 14387</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959" marR="66959" marT="0" marB="0"/>
                </a:tc>
              </a:tr>
            </a:tbl>
          </a:graphicData>
        </a:graphic>
      </p:graphicFrame>
      <p:sp>
        <p:nvSpPr>
          <p:cNvPr id="9" name="Text Box 2"/>
          <p:cNvSpPr txBox="1"/>
          <p:nvPr/>
        </p:nvSpPr>
        <p:spPr>
          <a:xfrm>
            <a:off x="7080250" y="10567988"/>
            <a:ext cx="514350" cy="752475"/>
          </a:xfrm>
          <a:prstGeom prst="rect">
            <a:avLst/>
          </a:prstGeom>
          <a:solidFill>
            <a:srgbClr val="00B0F0"/>
          </a:solidFill>
          <a:ln>
            <a:noFill/>
            <a:prstDash/>
          </a:ln>
        </p:spPr>
        <p:txBody>
          <a:bodyPr vert="horz" wrap="square" lIns="91440" tIns="45720" rIns="91440" bIns="45720" anchor="t" anchorCtr="0" compatLnSpc="0">
            <a:noAutofit/>
          </a:bodyPr>
          <a:lstStyle/>
          <a:p>
            <a:pPr>
              <a:lnSpc>
                <a:spcPct val="104000"/>
              </a:lnSpc>
              <a:spcBef>
                <a:spcPts val="500"/>
              </a:spcBef>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3655859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0370" y="479790"/>
            <a:ext cx="6479176" cy="523220"/>
          </a:xfrm>
          <a:prstGeom prst="rect">
            <a:avLst/>
          </a:prstGeom>
          <a:noFill/>
        </p:spPr>
        <p:txBody>
          <a:bodyPr wrap="square" rtlCol="0">
            <a:spAutoFit/>
          </a:bodyPr>
          <a:lstStyle/>
          <a:p>
            <a:r>
              <a:rPr lang="en-GB" sz="2800" b="1" dirty="0" smtClean="0"/>
              <a:t>EN 352 – Hearing protection</a:t>
            </a:r>
            <a:endParaRPr lang="en-GB" sz="2800" b="1" dirty="0"/>
          </a:p>
        </p:txBody>
      </p:sp>
      <p:sp>
        <p:nvSpPr>
          <p:cNvPr id="3" name="TextBox 2"/>
          <p:cNvSpPr txBox="1"/>
          <p:nvPr/>
        </p:nvSpPr>
        <p:spPr>
          <a:xfrm>
            <a:off x="3478909" y="931553"/>
            <a:ext cx="8280669" cy="369332"/>
          </a:xfrm>
          <a:prstGeom prst="rect">
            <a:avLst/>
          </a:prstGeom>
          <a:noFill/>
          <a:ln cap="flat">
            <a:noFill/>
          </a:ln>
        </p:spPr>
        <p:txBody>
          <a:bodyPr vert="horz" wrap="square" lIns="91440" tIns="45720" rIns="91440" bIns="45720" anchor="t" anchorCtr="0" compatLnSpc="1">
            <a:spAutoFit/>
          </a:bodyPr>
          <a:lstStyle/>
          <a:p>
            <a:r>
              <a:rPr lang="en-GB" dirty="0"/>
              <a:t>EN 352 has multiple sections the basic parts are EN 352-1, EN 352-2 and EN 352-3.</a:t>
            </a:r>
          </a:p>
        </p:txBody>
      </p:sp>
      <p:sp>
        <p:nvSpPr>
          <p:cNvPr id="4" name="TextBox 3"/>
          <p:cNvSpPr txBox="1"/>
          <p:nvPr/>
        </p:nvSpPr>
        <p:spPr>
          <a:xfrm>
            <a:off x="4844362" y="1295327"/>
            <a:ext cx="5549761" cy="1200329"/>
          </a:xfrm>
          <a:prstGeom prst="rect">
            <a:avLst/>
          </a:prstGeom>
          <a:noFill/>
          <a:ln cap="flat">
            <a:noFill/>
          </a:ln>
        </p:spPr>
        <p:txBody>
          <a:bodyPr vert="horz" wrap="square" lIns="91440" tIns="45720" rIns="91440" bIns="45720" anchor="t" anchorCtr="0" compatLnSpc="1">
            <a:spAutoFit/>
          </a:bodyPr>
          <a:lstStyle/>
          <a:p>
            <a:pPr algn="ctr"/>
            <a:r>
              <a:rPr lang="en-GB" dirty="0"/>
              <a:t>EN 352-1 covers ear-muffs.</a:t>
            </a:r>
          </a:p>
          <a:p>
            <a:pPr algn="ctr"/>
            <a:r>
              <a:rPr lang="en-GB" dirty="0" smtClean="0"/>
              <a:t>EN </a:t>
            </a:r>
            <a:r>
              <a:rPr lang="en-GB" dirty="0"/>
              <a:t>352-2 covers earplugs.</a:t>
            </a:r>
          </a:p>
          <a:p>
            <a:pPr algn="ctr"/>
            <a:r>
              <a:rPr lang="en-GB" dirty="0" smtClean="0"/>
              <a:t>EN </a:t>
            </a:r>
            <a:r>
              <a:rPr lang="en-GB" dirty="0"/>
              <a:t>352-3 covers ear-muffs attached to industrial helmets</a:t>
            </a:r>
            <a:r>
              <a:rPr lang="en-GB" dirty="0" smtClean="0"/>
              <a:t>.</a:t>
            </a:r>
          </a:p>
          <a:p>
            <a:pPr algn="ctr"/>
            <a:r>
              <a:rPr lang="en-GB" b="1" dirty="0" smtClean="0">
                <a:solidFill>
                  <a:srgbClr val="FF0000"/>
                </a:solidFill>
              </a:rPr>
              <a:t>EN 352 changes to CAT III on 21/04/2018</a:t>
            </a:r>
            <a:endParaRPr lang="en-GB" b="1" dirty="0">
              <a:solidFill>
                <a:srgbClr val="FF0000"/>
              </a:solidFill>
            </a:endParaRPr>
          </a:p>
        </p:txBody>
      </p:sp>
      <p:sp>
        <p:nvSpPr>
          <p:cNvPr id="5" name="TextBox 4"/>
          <p:cNvSpPr txBox="1"/>
          <p:nvPr/>
        </p:nvSpPr>
        <p:spPr>
          <a:xfrm>
            <a:off x="3478909" y="2464349"/>
            <a:ext cx="8280669" cy="923330"/>
          </a:xfrm>
          <a:prstGeom prst="rect">
            <a:avLst/>
          </a:prstGeom>
          <a:noFill/>
          <a:ln cap="flat">
            <a:noFill/>
          </a:ln>
        </p:spPr>
        <p:txBody>
          <a:bodyPr vert="horz" wrap="square" lIns="91440" tIns="45720" rIns="91440" bIns="45720" anchor="t" anchorCtr="0" compatLnSpc="1">
            <a:spAutoFit/>
          </a:bodyPr>
          <a:lstStyle/>
          <a:p>
            <a:r>
              <a:rPr lang="en-GB" dirty="0"/>
              <a:t>To understand hearing defence you need to first understand what you are defending from. When you don a piece of hearing protection you are protecting yourself from continuous damaging sound</a:t>
            </a:r>
            <a:r>
              <a:rPr lang="en-GB" dirty="0" smtClean="0"/>
              <a:t>.</a:t>
            </a:r>
            <a:endParaRPr lang="en-GB" dirty="0"/>
          </a:p>
        </p:txBody>
      </p:sp>
      <p:sp>
        <p:nvSpPr>
          <p:cNvPr id="6" name="TextBox 5"/>
          <p:cNvSpPr txBox="1"/>
          <p:nvPr/>
        </p:nvSpPr>
        <p:spPr>
          <a:xfrm>
            <a:off x="3478909" y="3407580"/>
            <a:ext cx="8280669" cy="646331"/>
          </a:xfrm>
          <a:prstGeom prst="rect">
            <a:avLst/>
          </a:prstGeom>
          <a:noFill/>
          <a:ln cap="flat">
            <a:noFill/>
          </a:ln>
        </p:spPr>
        <p:txBody>
          <a:bodyPr vert="horz" wrap="square" lIns="91440" tIns="45720" rIns="91440" bIns="45720" anchor="t" anchorCtr="0" compatLnSpc="1">
            <a:spAutoFit/>
          </a:bodyPr>
          <a:lstStyle/>
          <a:p>
            <a:r>
              <a:rPr lang="en-GB" dirty="0"/>
              <a:t>Sound intensity is measured in dB (decibels) and when you use hearing protection you dampen that noise level by the SNR of the hearing protection.</a:t>
            </a:r>
          </a:p>
        </p:txBody>
      </p:sp>
      <p:sp>
        <p:nvSpPr>
          <p:cNvPr id="8" name="TextBox 7"/>
          <p:cNvSpPr txBox="1"/>
          <p:nvPr/>
        </p:nvSpPr>
        <p:spPr>
          <a:xfrm>
            <a:off x="3478907" y="4164424"/>
            <a:ext cx="8280669" cy="923330"/>
          </a:xfrm>
          <a:prstGeom prst="rect">
            <a:avLst/>
          </a:prstGeom>
          <a:noFill/>
          <a:ln cap="flat">
            <a:noFill/>
          </a:ln>
        </p:spPr>
        <p:txBody>
          <a:bodyPr vert="horz" wrap="square" lIns="91440" tIns="45720" rIns="91440" bIns="45720" anchor="t" anchorCtr="0" compatLnSpc="1">
            <a:spAutoFit/>
          </a:bodyPr>
          <a:lstStyle/>
          <a:p>
            <a:r>
              <a:rPr lang="en-GB" dirty="0"/>
              <a:t>SNR (Single Number Rating) values can be used to compare the level of noise attenuation offered by different hearing protectors. To determine acoustic pressure on your ears, you subtract the SNR value from the average noise level measured.</a:t>
            </a:r>
          </a:p>
        </p:txBody>
      </p:sp>
      <p:sp>
        <p:nvSpPr>
          <p:cNvPr id="9" name="TextBox 8"/>
          <p:cNvSpPr txBox="1"/>
          <p:nvPr/>
        </p:nvSpPr>
        <p:spPr>
          <a:xfrm>
            <a:off x="3478906" y="5116113"/>
            <a:ext cx="8280669" cy="923330"/>
          </a:xfrm>
          <a:prstGeom prst="rect">
            <a:avLst/>
          </a:prstGeom>
          <a:noFill/>
          <a:ln cap="flat">
            <a:noFill/>
          </a:ln>
        </p:spPr>
        <p:txBody>
          <a:bodyPr vert="horz" wrap="square" lIns="91440" tIns="45720" rIns="91440" bIns="45720" anchor="t" anchorCtr="0" compatLnSpc="1">
            <a:spAutoFit/>
          </a:bodyPr>
          <a:lstStyle/>
          <a:p>
            <a:r>
              <a:rPr lang="en-GB" dirty="0"/>
              <a:t>If the noise level measured 100dB.</a:t>
            </a:r>
          </a:p>
          <a:p>
            <a:r>
              <a:rPr lang="en-GB" dirty="0"/>
              <a:t>You are wearing Beeswift’s QED31 with an SNR rating of 31.</a:t>
            </a:r>
          </a:p>
          <a:p>
            <a:r>
              <a:rPr lang="en-GB" dirty="0"/>
              <a:t>The acoustic pressure on your ears is on average 100 – 31 = 69dB</a:t>
            </a:r>
          </a:p>
        </p:txBody>
      </p:sp>
      <p:sp>
        <p:nvSpPr>
          <p:cNvPr id="10" name="TextBox 9"/>
          <p:cNvSpPr txBox="1"/>
          <p:nvPr/>
        </p:nvSpPr>
        <p:spPr>
          <a:xfrm>
            <a:off x="3478906" y="6100754"/>
            <a:ext cx="8280669" cy="646331"/>
          </a:xfrm>
          <a:prstGeom prst="rect">
            <a:avLst/>
          </a:prstGeom>
          <a:noFill/>
          <a:ln cap="flat">
            <a:noFill/>
          </a:ln>
        </p:spPr>
        <p:txBody>
          <a:bodyPr vert="horz" wrap="square" lIns="91440" tIns="45720" rIns="91440" bIns="45720" anchor="t" anchorCtr="0" compatLnSpc="1">
            <a:spAutoFit/>
          </a:bodyPr>
          <a:lstStyle/>
          <a:p>
            <a:r>
              <a:rPr lang="en-GB" dirty="0"/>
              <a:t>You can also check for a hearing protectors HML ratings. Which are the noise reduction values of the hearing defence at High, Medium and Low frequencies.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157079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94701852"/>
              </p:ext>
            </p:extLst>
          </p:nvPr>
        </p:nvGraphicFramePr>
        <p:xfrm>
          <a:off x="5280454" y="2603722"/>
          <a:ext cx="4961238" cy="3107514"/>
        </p:xfrm>
        <a:graphic>
          <a:graphicData uri="http://schemas.openxmlformats.org/drawingml/2006/table">
            <a:tbl>
              <a:tblPr/>
              <a:tblGrid>
                <a:gridCol w="2480619"/>
                <a:gridCol w="2480619"/>
              </a:tblGrid>
              <a:tr h="341700">
                <a:tc>
                  <a:txBody>
                    <a:bodyPr/>
                    <a:lstStyle/>
                    <a:p>
                      <a:pPr algn="l" fontAlgn="ctr"/>
                      <a:r>
                        <a:rPr lang="en-GB" sz="1300" b="1" dirty="0" smtClean="0">
                          <a:solidFill>
                            <a:schemeClr val="bg1"/>
                          </a:solidFill>
                          <a:effectLst/>
                          <a:latin typeface="inherit"/>
                        </a:rPr>
                        <a:t>Sound pressure </a:t>
                      </a:r>
                      <a:r>
                        <a:rPr lang="en-GB" sz="1300" b="1" dirty="0">
                          <a:solidFill>
                            <a:schemeClr val="bg1"/>
                          </a:solidFill>
                          <a:effectLst/>
                          <a:latin typeface="inherit"/>
                        </a:rPr>
                        <a:t>in dB(A)</a:t>
                      </a:r>
                    </a:p>
                  </a:txBody>
                  <a:tcPr marL="35010" marR="35010" marT="70021" marB="70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ctr"/>
                      <a:r>
                        <a:rPr lang="en-GB" sz="1300" b="1" dirty="0">
                          <a:solidFill>
                            <a:schemeClr val="bg1"/>
                          </a:solidFill>
                          <a:effectLst/>
                          <a:latin typeface="inherit"/>
                        </a:rPr>
                        <a:t>Safe length of exposure</a:t>
                      </a:r>
                    </a:p>
                  </a:txBody>
                  <a:tcPr marL="35010" marR="35010" marT="70021" marB="70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0694">
                <a:tc>
                  <a:txBody>
                    <a:bodyPr/>
                    <a:lstStyle/>
                    <a:p>
                      <a:pPr algn="l" fontAlgn="t"/>
                      <a:r>
                        <a:rPr lang="en-GB" sz="1300" dirty="0">
                          <a:effectLst/>
                          <a:latin typeface="inherit"/>
                        </a:rPr>
                        <a:t>80dB(A)</a:t>
                      </a:r>
                    </a:p>
                  </a:txBody>
                  <a:tcPr marL="35010" marR="35010" marT="84025" marB="35010">
                    <a:lnL>
                      <a:noFill/>
                    </a:lnL>
                    <a:lnR>
                      <a:noFill/>
                    </a:lnR>
                    <a:lnT w="12700" cap="flat" cmpd="sng" algn="ctr">
                      <a:solidFill>
                        <a:schemeClr val="tx1"/>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300" dirty="0">
                          <a:effectLst/>
                          <a:latin typeface="inherit"/>
                        </a:rPr>
                        <a:t>8 hours</a:t>
                      </a:r>
                    </a:p>
                  </a:txBody>
                  <a:tcPr marL="35010" marR="35010" marT="84025" marB="35010">
                    <a:lnL>
                      <a:noFill/>
                    </a:lnL>
                    <a:lnR>
                      <a:noFill/>
                    </a:lnR>
                    <a:lnT w="12700" cap="flat" cmpd="sng" algn="ctr">
                      <a:solidFill>
                        <a:schemeClr val="tx1"/>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71680">
                <a:tc>
                  <a:txBody>
                    <a:bodyPr/>
                    <a:lstStyle/>
                    <a:p>
                      <a:pPr algn="l" fontAlgn="t"/>
                      <a:r>
                        <a:rPr lang="en-GB" sz="1300" dirty="0">
                          <a:effectLst/>
                          <a:latin typeface="inherit"/>
                        </a:rPr>
                        <a:t>83dB(A)</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300" dirty="0">
                          <a:effectLst/>
                          <a:latin typeface="inherit"/>
                        </a:rPr>
                        <a:t>4 hours</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71680">
                <a:tc>
                  <a:txBody>
                    <a:bodyPr/>
                    <a:lstStyle/>
                    <a:p>
                      <a:pPr algn="l" fontAlgn="t"/>
                      <a:r>
                        <a:rPr lang="en-GB" sz="1300" dirty="0">
                          <a:effectLst/>
                          <a:latin typeface="inherit"/>
                        </a:rPr>
                        <a:t>86dB(A)</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300" dirty="0">
                          <a:effectLst/>
                          <a:latin typeface="inherit"/>
                        </a:rPr>
                        <a:t>2 hours</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71680">
                <a:tc>
                  <a:txBody>
                    <a:bodyPr/>
                    <a:lstStyle/>
                    <a:p>
                      <a:pPr algn="l" fontAlgn="t"/>
                      <a:r>
                        <a:rPr lang="en-GB" sz="1300">
                          <a:effectLst/>
                          <a:latin typeface="inherit"/>
                        </a:rPr>
                        <a:t>89dB(A)</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300" dirty="0">
                          <a:effectLst/>
                          <a:latin typeface="inherit"/>
                        </a:rPr>
                        <a:t>1 hours</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71680">
                <a:tc>
                  <a:txBody>
                    <a:bodyPr/>
                    <a:lstStyle/>
                    <a:p>
                      <a:pPr algn="l" fontAlgn="t"/>
                      <a:r>
                        <a:rPr lang="en-GB" sz="1300">
                          <a:effectLst/>
                          <a:latin typeface="inherit"/>
                        </a:rPr>
                        <a:t>92dB(A)</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300" dirty="0">
                          <a:effectLst/>
                          <a:latin typeface="inherit"/>
                        </a:rPr>
                        <a:t>30 minutes</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71680">
                <a:tc>
                  <a:txBody>
                    <a:bodyPr/>
                    <a:lstStyle/>
                    <a:p>
                      <a:pPr algn="l" fontAlgn="t"/>
                      <a:r>
                        <a:rPr lang="en-GB" sz="1300">
                          <a:effectLst/>
                          <a:latin typeface="inherit"/>
                        </a:rPr>
                        <a:t>95dB(A)</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300" dirty="0">
                          <a:effectLst/>
                          <a:latin typeface="inherit"/>
                        </a:rPr>
                        <a:t>15 minutes</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71680">
                <a:tc>
                  <a:txBody>
                    <a:bodyPr/>
                    <a:lstStyle/>
                    <a:p>
                      <a:pPr algn="l" fontAlgn="t"/>
                      <a:r>
                        <a:rPr lang="en-GB" sz="1300">
                          <a:effectLst/>
                          <a:latin typeface="inherit"/>
                        </a:rPr>
                        <a:t>98dB(A)</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300" dirty="0">
                          <a:effectLst/>
                          <a:latin typeface="inherit"/>
                        </a:rPr>
                        <a:t>7 minutes and 30 seconds</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71680">
                <a:tc>
                  <a:txBody>
                    <a:bodyPr/>
                    <a:lstStyle/>
                    <a:p>
                      <a:pPr algn="l" fontAlgn="t"/>
                      <a:r>
                        <a:rPr lang="en-GB" sz="1300">
                          <a:effectLst/>
                          <a:latin typeface="inherit"/>
                        </a:rPr>
                        <a:t>101dB(A)</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300" dirty="0">
                          <a:effectLst/>
                          <a:latin typeface="inherit"/>
                        </a:rPr>
                        <a:t>3 minutes and 45 seconds</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71680">
                <a:tc>
                  <a:txBody>
                    <a:bodyPr/>
                    <a:lstStyle/>
                    <a:p>
                      <a:pPr algn="l" fontAlgn="t"/>
                      <a:r>
                        <a:rPr lang="en-GB" sz="1300">
                          <a:effectLst/>
                          <a:latin typeface="inherit"/>
                        </a:rPr>
                        <a:t>104dB(A)</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300" dirty="0">
                          <a:effectLst/>
                          <a:latin typeface="inherit"/>
                        </a:rPr>
                        <a:t>2 minutes</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71680">
                <a:tc>
                  <a:txBody>
                    <a:bodyPr/>
                    <a:lstStyle/>
                    <a:p>
                      <a:pPr algn="l" fontAlgn="t"/>
                      <a:r>
                        <a:rPr lang="en-GB" sz="1300">
                          <a:effectLst/>
                          <a:latin typeface="inherit"/>
                        </a:rPr>
                        <a:t>107dB(A)</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9F9F9"/>
                    </a:solidFill>
                  </a:tcPr>
                </a:tc>
                <a:tc>
                  <a:txBody>
                    <a:bodyPr/>
                    <a:lstStyle/>
                    <a:p>
                      <a:pPr algn="l" fontAlgn="t"/>
                      <a:r>
                        <a:rPr lang="en-GB" sz="1300" dirty="0">
                          <a:effectLst/>
                          <a:latin typeface="inherit"/>
                        </a:rPr>
                        <a:t>1 minute</a:t>
                      </a:r>
                    </a:p>
                  </a:txBody>
                  <a:tcPr marL="35010" marR="35010" marT="35010" marB="35010">
                    <a:lnL>
                      <a:noFill/>
                    </a:lnL>
                    <a:lnR>
                      <a:noFill/>
                    </a:lnR>
                    <a:lnT w="9525" cap="flat" cmpd="sng" algn="ctr">
                      <a:solidFill>
                        <a:srgbClr val="DDDDDD"/>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9F9F9"/>
                    </a:solidFill>
                  </a:tcPr>
                </a:tc>
              </a:tr>
            </a:tbl>
          </a:graphicData>
        </a:graphic>
      </p:graphicFrame>
      <p:sp>
        <p:nvSpPr>
          <p:cNvPr id="4" name="TextBox 3"/>
          <p:cNvSpPr txBox="1"/>
          <p:nvPr/>
        </p:nvSpPr>
        <p:spPr>
          <a:xfrm>
            <a:off x="3478909" y="1030963"/>
            <a:ext cx="8280669" cy="1200329"/>
          </a:xfrm>
          <a:prstGeom prst="rect">
            <a:avLst/>
          </a:prstGeom>
          <a:noFill/>
          <a:ln cap="flat">
            <a:noFill/>
          </a:ln>
        </p:spPr>
        <p:txBody>
          <a:bodyPr vert="horz" wrap="square" lIns="91440" tIns="45720" rIns="91440" bIns="45720" anchor="t" anchorCtr="0" compatLnSpc="1">
            <a:spAutoFit/>
          </a:bodyPr>
          <a:lstStyle/>
          <a:p>
            <a:r>
              <a:rPr lang="en-GB" dirty="0" smtClean="0"/>
              <a:t>Once a sound hits 80dB protection is required. Above 80dB you can go for certain lengths of time before serious and permanent damage will occur. This however doesn’t mean Hearing protection isn’t required. Above 80dB is the level at which a noise survey needs to be carried out to determine the hearing protection required.</a:t>
            </a:r>
            <a:endParaRPr lang="en-GB" dirty="0"/>
          </a:p>
        </p:txBody>
      </p:sp>
      <p:sp>
        <p:nvSpPr>
          <p:cNvPr id="5" name="TextBox 4"/>
          <p:cNvSpPr txBox="1"/>
          <p:nvPr/>
        </p:nvSpPr>
        <p:spPr>
          <a:xfrm>
            <a:off x="3480370" y="479790"/>
            <a:ext cx="6479176" cy="523220"/>
          </a:xfrm>
          <a:prstGeom prst="rect">
            <a:avLst/>
          </a:prstGeom>
          <a:noFill/>
        </p:spPr>
        <p:txBody>
          <a:bodyPr wrap="square" rtlCol="0">
            <a:spAutoFit/>
          </a:bodyPr>
          <a:lstStyle/>
          <a:p>
            <a:r>
              <a:rPr lang="en-GB" sz="2800" b="1" dirty="0" smtClean="0"/>
              <a:t>EN 352 – Hearing protection</a:t>
            </a:r>
            <a:endParaRPr lang="en-GB"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227682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0370" y="685739"/>
            <a:ext cx="6479176" cy="523220"/>
          </a:xfrm>
          <a:prstGeom prst="rect">
            <a:avLst/>
          </a:prstGeom>
          <a:noFill/>
        </p:spPr>
        <p:txBody>
          <a:bodyPr wrap="square" rtlCol="0">
            <a:spAutoFit/>
          </a:bodyPr>
          <a:lstStyle/>
          <a:p>
            <a:r>
              <a:rPr lang="en-GB" sz="2800" b="1" dirty="0" smtClean="0"/>
              <a:t>EN 812 – Industrial Bump Caps</a:t>
            </a:r>
            <a:endParaRPr lang="en-GB" sz="2800" b="1" dirty="0"/>
          </a:p>
        </p:txBody>
      </p:sp>
      <p:sp>
        <p:nvSpPr>
          <p:cNvPr id="3" name="TextBox 2"/>
          <p:cNvSpPr txBox="1"/>
          <p:nvPr/>
        </p:nvSpPr>
        <p:spPr>
          <a:xfrm>
            <a:off x="3478909" y="1468848"/>
            <a:ext cx="8280669" cy="923330"/>
          </a:xfrm>
          <a:prstGeom prst="rect">
            <a:avLst/>
          </a:prstGeom>
          <a:noFill/>
          <a:ln cap="flat">
            <a:noFill/>
          </a:ln>
        </p:spPr>
        <p:txBody>
          <a:bodyPr vert="horz" wrap="square" lIns="91440" tIns="45720" rIns="91440" bIns="45720" anchor="t" anchorCtr="0" compatLnSpc="1">
            <a:spAutoFit/>
          </a:bodyPr>
          <a:lstStyle/>
          <a:p>
            <a:r>
              <a:rPr lang="en-GB" dirty="0" smtClean="0"/>
              <a:t>Industrial </a:t>
            </a:r>
            <a:r>
              <a:rPr lang="en-GB" dirty="0"/>
              <a:t>Bump Caps are there to protect your head </a:t>
            </a:r>
            <a:r>
              <a:rPr lang="en-GB" dirty="0" smtClean="0"/>
              <a:t>from </a:t>
            </a:r>
            <a:r>
              <a:rPr lang="en-GB" dirty="0"/>
              <a:t>static objects that you could “bump” your head into. (E.g. walking into low ceilings or hanging obstructions). Industrial Bump Caps are tested for:</a:t>
            </a:r>
          </a:p>
        </p:txBody>
      </p:sp>
      <p:sp>
        <p:nvSpPr>
          <p:cNvPr id="4" name="TextBox 3"/>
          <p:cNvSpPr txBox="1"/>
          <p:nvPr/>
        </p:nvSpPr>
        <p:spPr>
          <a:xfrm>
            <a:off x="3478909" y="2929067"/>
            <a:ext cx="3539729" cy="400110"/>
          </a:xfrm>
          <a:prstGeom prst="rect">
            <a:avLst/>
          </a:prstGeom>
          <a:noFill/>
        </p:spPr>
        <p:txBody>
          <a:bodyPr wrap="square" rtlCol="0">
            <a:spAutoFit/>
          </a:bodyPr>
          <a:lstStyle/>
          <a:p>
            <a:r>
              <a:rPr lang="en-GB" sz="2000" b="1" dirty="0" smtClean="0"/>
              <a:t>Impact/Shock Absorption</a:t>
            </a:r>
            <a:endParaRPr lang="en-GB" sz="2000" b="1" dirty="0"/>
          </a:p>
        </p:txBody>
      </p:sp>
      <p:sp>
        <p:nvSpPr>
          <p:cNvPr id="5" name="TextBox 4"/>
          <p:cNvSpPr txBox="1"/>
          <p:nvPr/>
        </p:nvSpPr>
        <p:spPr>
          <a:xfrm>
            <a:off x="3478908" y="3344679"/>
            <a:ext cx="8280669" cy="2308324"/>
          </a:xfrm>
          <a:prstGeom prst="rect">
            <a:avLst/>
          </a:prstGeom>
          <a:noFill/>
          <a:ln cap="flat">
            <a:noFill/>
          </a:ln>
        </p:spPr>
        <p:txBody>
          <a:bodyPr vert="horz" wrap="square" lIns="91440" tIns="45720" rIns="91440" bIns="45720" anchor="t" anchorCtr="0" compatLnSpc="1">
            <a:spAutoFit/>
          </a:bodyPr>
          <a:lstStyle/>
          <a:p>
            <a:r>
              <a:rPr lang="en-GB" dirty="0"/>
              <a:t>Impact tests are carried out similar to those required for industrial helmets, but using a lower energy level – a 5kg flat striker is dropped onto the helmet from a height of 250mm, with a maximum allowable transmitted force of 15kN. Impacts are carried out on the front and rear of the helmet, with the head form tilted at 30° and 60° to reflect the nature of any impacts likely in use. This test is carried out on several helmet samples, following pre-conditioning to high temperature, low temperature, water immersion and UV ageing. There is also the option to expand the temperature range for the pre-conditioning if claimed by the manufacturer.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6" y="6141135"/>
            <a:ext cx="2146600" cy="8024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 y="4364386"/>
            <a:ext cx="2146600" cy="8024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16" y="5245083"/>
            <a:ext cx="2146600" cy="80246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4" y="3588343"/>
            <a:ext cx="1657352" cy="557614"/>
          </a:xfrm>
          <a:prstGeom prst="rect">
            <a:avLst/>
          </a:prstGeom>
        </p:spPr>
      </p:pic>
    </p:spTree>
    <p:extLst>
      <p:ext uri="{BB962C8B-B14F-4D97-AF65-F5344CB8AC3E}">
        <p14:creationId xmlns:p14="http://schemas.microsoft.com/office/powerpoint/2010/main" val="10592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Beeswi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swift" id="{E2F34FCA-977E-4CAA-BFDC-CB7EAA56FA46}" vid="{3CAA2755-1AF4-4FFB-8EC7-2F85730E7776}"/>
    </a:ext>
  </a:extLst>
</a:theme>
</file>

<file path=docProps/app.xml><?xml version="1.0" encoding="utf-8"?>
<Properties xmlns="http://schemas.openxmlformats.org/officeDocument/2006/extended-properties" xmlns:vt="http://schemas.openxmlformats.org/officeDocument/2006/docPropsVTypes">
  <Template>Beeswift</Template>
  <TotalTime>284</TotalTime>
  <Words>1906</Words>
  <Application>Microsoft Office PowerPoint</Application>
  <PresentationFormat>Widescreen</PresentationFormat>
  <Paragraphs>213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inherit</vt:lpstr>
      <vt:lpstr>Myriad Pro</vt:lpstr>
      <vt:lpstr>Times New Roman</vt:lpstr>
      <vt:lpstr>Beeswift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Beeswift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Presentation</dc:title>
  <dc:subject>Headgear Presentation</dc:subject>
  <dc:creator>Andrew Dent</dc:creator>
  <cp:lastModifiedBy>Andrew Dent</cp:lastModifiedBy>
  <cp:revision>25</cp:revision>
  <dcterms:created xsi:type="dcterms:W3CDTF">2017-12-11T11:42:04Z</dcterms:created>
  <dcterms:modified xsi:type="dcterms:W3CDTF">2018-02-22T14:46:19Z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