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8E09B37-ED38-43F5-9479-0DD39EF52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1C04DDD3-1DBF-4F93-9B6A-E8B8A62EFC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F233EF1-1C18-4981-AC1C-A0F69527EACC}"/>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03D17655-F2EB-4A34-B6C9-B1F5329343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D566341-ECB9-447A-8281-14725E085CFB}"/>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26308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9B19B-810B-47D1-BD26-6FB2CF849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AC2261C-80DB-427E-A963-5BF632C9A1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C6C93F6-C2DA-497A-9660-952D7BA3FD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2159ED0-A027-42B5-A2E3-3C9BDF0E615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F04F50E2-EB15-45D6-B996-23A2B7679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EE1612-839D-45C7-9ECD-A023ED301359}"/>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69538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6798F-C41F-4062-AFD4-7B161FDF18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CDE7793-6EAF-47B4-8C69-7E42C47F6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1C59751-32E4-4DDF-B388-B92ED93710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BBEB5FBF-49D1-4F92-9B77-38F5D7972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2BB2866-C70D-4E96-82B8-393C6D7041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E71F882-8BA9-4A1B-BE63-63E9F4C28C7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8" name="Footer Placeholder 7">
            <a:extLst>
              <a:ext uri="{FF2B5EF4-FFF2-40B4-BE49-F238E27FC236}">
                <a16:creationId xmlns="" xmlns:a16="http://schemas.microsoft.com/office/drawing/2014/main" id="{0EA1161E-0E09-4875-8D1C-823A810940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5E7F5AB-2386-402B-A2AE-2AB4E8122545}"/>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70563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F148BD-E3DA-43FC-AF68-91F96F9E2E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A4A601C-9FD4-4EA0-BB9F-C928B274DA3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F0A7F273-BF19-421B-B427-9EB02EDEA4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082BC6FA-FA0F-4DA7-9816-DDCB09F416D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86082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58A968-61A6-4F27-B155-F6EDE22F78B9}"/>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3" name="Footer Placeholder 2">
            <a:extLst>
              <a:ext uri="{FF2B5EF4-FFF2-40B4-BE49-F238E27FC236}">
                <a16:creationId xmlns="" xmlns:a16="http://schemas.microsoft.com/office/drawing/2014/main" id="{AC7B0241-777B-4914-A1B6-D936F96F22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D709C897-D636-4550-BD63-82591F6AC181}"/>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33352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78BE5-F3B6-49C8-A5DA-99DF80FB6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DA4CDDA-8C27-43C8-8A80-FF8C44A0F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666496A-B8A3-498A-AC9E-C4DE7017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CDDBB58-3C2E-47E7-BF10-0EAB49E8156F}"/>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CC287DEB-1CD6-4653-9D83-555608260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7B160DB-B2DA-4264-B817-853528ACD96F}"/>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95779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549A3-4DB6-4ED9-A3BE-4EADD5B62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AC544D8-EAD8-465D-BBE4-F4D8F2AA7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 xmlns:a16="http://schemas.microsoft.com/office/drawing/2014/main" id="{8F51D356-2EC5-48D6-BBEB-C97CBD331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785C401-92FC-448D-91BC-E1C4B437BEA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5E19C65B-24FC-449D-B96C-CA268773A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7785E06-5418-43A9-90B6-4EED5456FA22}"/>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3035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265BE8-4287-451C-A50D-5F91A0B5CC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7F57EA1-5C74-4637-A1D6-FF9C81B356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C845E56-4A12-4796-9F78-2335315CD4B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2CF6A9FD-6959-4E03-84B5-D854C479F6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3D50564-D5BB-4DD6-9D8C-05375024CA1E}"/>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11255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DEC368-F248-47DA-8253-64DBBAA61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8AF3F4B-C6BE-48B7-82D9-3D5C533DC6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349ABB8-B6AD-47DA-BFA9-12462BF0DB60}"/>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937B9912-8464-4771-A2A1-756BF857C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6C55437-AF38-471D-8F38-E820460C0E2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426300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6E79FAA-2E35-4D03-BD63-3236E1167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E9FC25E4-145E-4119-B782-1F327F876A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D188496-8BAE-4D6D-B349-4856DC50DD36}"/>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9E2F34E1-80D3-44BB-9C06-23650C57F6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20177C3-B664-4353-8C4E-13FBC1D2BE2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4333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5B02C1C-A54C-45CE-A1C2-EBBD892B9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336C395D-9467-4BC0-8214-2FACD8408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E01D5F5-638A-401E-91C9-67206977F424}"/>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E5868CCD-1F64-453F-8EBC-307A318BA8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B039FBC7-C15F-4D8F-BC7E-16319511AE8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6995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AFC0C6C-6740-4755-A35A-C3F8A1A25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749C099-EC4E-4190-8E10-123D15388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4235834-DB39-40E3-8E2C-C93559D4A133}"/>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4DF44385-5D0B-489E-9031-B5C5394624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EE7DD0D-0B62-4BD7-A6C5-2634BB4E1284}"/>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82615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E910C44-7FC2-4E82-AF87-2444A1150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0400EA01-36C9-4C29-8E55-79C3C8A108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1C085C7-9630-4D42-8918-7F7AAFB7CE7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6F4D49C0-2F4C-406F-8A7E-2FEAC9F5F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FA090C6B-04C5-438F-AC0C-A84BDD19E17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684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ED3E1EC-EB0D-4B6E-8B8B-58AF504B1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EF44462-ECA5-46AC-8EFC-DAF17D1275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BF65FDE-E5C6-4BF4-BADB-18B1ED851EF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0796AC95-E367-499C-8B5C-6F03A020F6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D110775-09C5-435A-A67C-C91920CE3BC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5292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216DA48-4199-4280-B438-00FE3DAB2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6176" cy="6858000"/>
          </a:xfrm>
          <a:prstGeom prst="rect">
            <a:avLst/>
          </a:prstGeom>
        </p:spPr>
      </p:pic>
      <p:sp>
        <p:nvSpPr>
          <p:cNvPr id="2" name="Title 1">
            <a:extLst>
              <a:ext uri="{FF2B5EF4-FFF2-40B4-BE49-F238E27FC236}">
                <a16:creationId xmlns="" xmlns:a16="http://schemas.microsoft.com/office/drawing/2014/main" id="{78E24C11-3718-4052-AD63-1E8FC5E10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D898EB4-4709-46DA-8AF6-AE0D83D34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902BB4-1F48-4BEF-9998-BB719962383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1B08B8A5-B727-4931-8D6D-41B457169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BEFF1E7-B18E-472A-9D3B-765D0285085D}"/>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07196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4C8C4-7B42-448E-9D64-CEDD8B1E6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EC4A08B-DADC-4611-971E-283C0A6658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85984DB-D515-4D1E-9EFB-7FCE47D9978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D6427CA3-225E-4CC2-B267-F9FA8CED3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004D948-B09C-4A33-87EE-CEE4AB862926}"/>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329445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D81BB-F502-46D1-A816-597CD1491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3A6D262-D402-468A-B574-398BABEF0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915755F-D1E7-43E1-935B-C6642E322DA2}"/>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60AD014E-D265-40EC-BA67-2B6C73012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597A7B5-756F-44F1-AF77-6876CAD9D9F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9030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7817A7-32D5-45C8-8F93-3AFB2B0B1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022C68C-E132-4137-82D8-DD985A168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4307A82-C35F-44A1-BFF6-501887ECC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14F2EDBF-0ADC-4871-937C-2C79C2C9D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987D4F91-AD70-4199-94CF-7F39354B5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DF20-2281-431F-B56B-5A16BC4C9C05}" type="slidenum">
              <a:rPr lang="en-GB" smtClean="0"/>
              <a:t>‹#›</a:t>
            </a:fld>
            <a:endParaRPr lang="en-GB"/>
          </a:p>
        </p:txBody>
      </p:sp>
    </p:spTree>
    <p:extLst>
      <p:ext uri="{BB962C8B-B14F-4D97-AF65-F5344CB8AC3E}">
        <p14:creationId xmlns:p14="http://schemas.microsoft.com/office/powerpoint/2010/main" val="38562605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6" r:id="rId4"/>
    <p:sldLayoutId id="2147483675" r:id="rId5"/>
    <p:sldLayoutId id="2147483674"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beeswift.co.uk/"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26F8E7F-80B1-4D28-8309-BA51EC57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extBox 1"/>
          <p:cNvSpPr txBox="1"/>
          <p:nvPr/>
        </p:nvSpPr>
        <p:spPr>
          <a:xfrm>
            <a:off x="1939896" y="3255947"/>
            <a:ext cx="8357785" cy="1015663"/>
          </a:xfrm>
          <a:prstGeom prst="rect">
            <a:avLst/>
          </a:prstGeom>
          <a:noFill/>
        </p:spPr>
        <p:txBody>
          <a:bodyPr wrap="square" rtlCol="0">
            <a:spAutoFit/>
          </a:bodyPr>
          <a:lstStyle/>
          <a:p>
            <a:r>
              <a:rPr lang="en-GB" sz="6000" b="1" dirty="0" smtClean="0"/>
              <a:t>Regulation (EU) 2016/425</a:t>
            </a:r>
            <a:endParaRPr lang="en-GB" sz="6000" b="1" dirty="0"/>
          </a:p>
        </p:txBody>
      </p:sp>
    </p:spTree>
    <p:extLst>
      <p:ext uri="{BB962C8B-B14F-4D97-AF65-F5344CB8AC3E}">
        <p14:creationId xmlns:p14="http://schemas.microsoft.com/office/powerpoint/2010/main" val="97264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3679" y="1267720"/>
            <a:ext cx="519407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chemeClr val="bg1"/>
                </a:solidFill>
                <a:uFillTx/>
                <a:latin typeface="Calibri"/>
              </a:rPr>
              <a:t>What</a:t>
            </a:r>
            <a:r>
              <a:rPr lang="en-GB" sz="3600" b="1" i="0" u="none" strike="noStrike" kern="1200" cap="none" spc="0" baseline="0" dirty="0">
                <a:uFillTx/>
                <a:latin typeface="Calibri"/>
              </a:rPr>
              <a:t> is the PPE Directive?</a:t>
            </a:r>
          </a:p>
        </p:txBody>
      </p:sp>
      <p:sp>
        <p:nvSpPr>
          <p:cNvPr id="4" name="TextBox 3"/>
          <p:cNvSpPr txBox="1"/>
          <p:nvPr/>
        </p:nvSpPr>
        <p:spPr>
          <a:xfrm>
            <a:off x="3478909" y="1820051"/>
            <a:ext cx="8280669"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dirty="0">
                <a:uFillTx/>
                <a:latin typeface="Calibri"/>
              </a:rPr>
              <a:t>The PPE Directive 89/686/EEC covers the manufacture and marketing of personal protective equipment. It defines legal obligations to ensure that PPE on the European market provides the highest level of protection against hazards. The CE marking affixed to PPE provides evidence of this protection.</a:t>
            </a:r>
            <a:endParaRPr lang="en-GB" sz="1800" b="0" i="0" u="none" strike="noStrike" kern="1200" cap="none" spc="0" baseline="0" dirty="0">
              <a:uFillTx/>
              <a:latin typeface="Calibri"/>
            </a:endParaRPr>
          </a:p>
        </p:txBody>
      </p:sp>
      <p:sp>
        <p:nvSpPr>
          <p:cNvPr id="5" name="TextBox 15"/>
          <p:cNvSpPr txBox="1"/>
          <p:nvPr/>
        </p:nvSpPr>
        <p:spPr>
          <a:xfrm>
            <a:off x="3478909" y="3919010"/>
            <a:ext cx="8280669"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As of 21 April 2018, Directive 89/686/EEC will be repealed by the new Regulation (EU) 2016/425 of the European Parliament.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The new PPE Regulation is aligned to the New Legislative Framework policy. In addition, it slightly modifies the scope and the risk categorisation of products. It also clarifies the documentary obligations of economic operators (Distributors, Importers, Manufacturers).</a:t>
            </a:r>
          </a:p>
        </p:txBody>
      </p:sp>
      <p:sp>
        <p:nvSpPr>
          <p:cNvPr id="6" name="TextBox 16"/>
          <p:cNvSpPr txBox="1"/>
          <p:nvPr/>
        </p:nvSpPr>
        <p:spPr>
          <a:xfrm>
            <a:off x="2233679" y="3146529"/>
            <a:ext cx="3931334"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chemeClr val="bg1"/>
                </a:solidFill>
                <a:uFillTx/>
                <a:latin typeface="Calibri"/>
              </a:rPr>
              <a:t>What</a:t>
            </a:r>
            <a:r>
              <a:rPr lang="en-GB" sz="3600" b="1" i="0" u="none" strike="noStrike" kern="1200" cap="none" spc="0" baseline="0" dirty="0">
                <a:uFillTx/>
                <a:latin typeface="Calibri"/>
              </a:rPr>
              <a:t> is changing?</a:t>
            </a:r>
          </a:p>
        </p:txBody>
      </p:sp>
    </p:spTree>
    <p:extLst>
      <p:ext uri="{BB962C8B-B14F-4D97-AF65-F5344CB8AC3E}">
        <p14:creationId xmlns:p14="http://schemas.microsoft.com/office/powerpoint/2010/main" val="36232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225135" y="1096804"/>
            <a:ext cx="624782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chemeClr val="bg1"/>
                </a:solidFill>
                <a:uFillTx/>
                <a:latin typeface="Calibri"/>
              </a:rPr>
              <a:t>What</a:t>
            </a:r>
            <a:r>
              <a:rPr lang="en-GB" sz="3600" b="1" i="0" u="none" strike="noStrike" kern="1200" cap="none" spc="0" baseline="0" dirty="0">
                <a:uFillTx/>
                <a:latin typeface="Calibri"/>
              </a:rPr>
              <a:t> are the main changes?</a:t>
            </a:r>
          </a:p>
        </p:txBody>
      </p:sp>
      <p:sp>
        <p:nvSpPr>
          <p:cNvPr id="3" name="TextBox 7"/>
          <p:cNvSpPr txBox="1"/>
          <p:nvPr/>
        </p:nvSpPr>
        <p:spPr>
          <a:xfrm>
            <a:off x="3472821" y="1743139"/>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Moving hearing protection from Category II to Category III PPE.</a:t>
            </a:r>
          </a:p>
        </p:txBody>
      </p:sp>
      <p:sp>
        <p:nvSpPr>
          <p:cNvPr id="4" name="TextBox 8"/>
          <p:cNvSpPr txBox="1"/>
          <p:nvPr/>
        </p:nvSpPr>
        <p:spPr>
          <a:xfrm>
            <a:off x="3472821" y="2304836"/>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Moving life jackets from Category II to Category III PPE.</a:t>
            </a:r>
          </a:p>
        </p:txBody>
      </p:sp>
      <p:sp>
        <p:nvSpPr>
          <p:cNvPr id="5" name="TextBox 9"/>
          <p:cNvSpPr txBox="1"/>
          <p:nvPr/>
        </p:nvSpPr>
        <p:spPr>
          <a:xfrm>
            <a:off x="3472821" y="2866543"/>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Issuing a Declaration of Conformity with each PPE or at least a link to where   it can be obtained.</a:t>
            </a:r>
          </a:p>
        </p:txBody>
      </p:sp>
      <p:sp>
        <p:nvSpPr>
          <p:cNvPr id="6" name="TextBox 11"/>
          <p:cNvSpPr txBox="1"/>
          <p:nvPr/>
        </p:nvSpPr>
        <p:spPr>
          <a:xfrm>
            <a:off x="3472821" y="3705240"/>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A compulsory maximum five-year certificate validity.</a:t>
            </a:r>
          </a:p>
        </p:txBody>
      </p:sp>
      <p:sp>
        <p:nvSpPr>
          <p:cNvPr id="7" name="TextBox 12"/>
          <p:cNvSpPr txBox="1"/>
          <p:nvPr/>
        </p:nvSpPr>
        <p:spPr>
          <a:xfrm>
            <a:off x="3472821" y="4266947"/>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Responsibilities outlined for importers and distributors.</a:t>
            </a:r>
          </a:p>
        </p:txBody>
      </p:sp>
      <p:sp>
        <p:nvSpPr>
          <p:cNvPr id="8" name="TextBox 13"/>
          <p:cNvSpPr txBox="1"/>
          <p:nvPr/>
        </p:nvSpPr>
        <p:spPr>
          <a:xfrm>
            <a:off x="3472821" y="4828653"/>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 </a:t>
            </a:r>
            <a:r>
              <a:rPr lang="en-GB" sz="1800" b="0" i="0" u="none" strike="noStrike" kern="1200" cap="none" spc="0" baseline="0" dirty="0">
                <a:uFillTx/>
                <a:latin typeface="Calibri"/>
              </a:rPr>
              <a:t>Bespoke PPE covered in the Regulation.</a:t>
            </a:r>
          </a:p>
        </p:txBody>
      </p:sp>
      <p:pic>
        <p:nvPicPr>
          <p:cNvPr id="9" name="Picture 8"/>
          <p:cNvPicPr>
            <a:picLocks noChangeAspect="1"/>
          </p:cNvPicPr>
          <p:nvPr/>
        </p:nvPicPr>
        <p:blipFill>
          <a:blip r:embed="rId2"/>
          <a:stretch>
            <a:fillRect/>
          </a:stretch>
        </p:blipFill>
        <p:spPr>
          <a:xfrm rot="1355744">
            <a:off x="8946640" y="3233681"/>
            <a:ext cx="2503618" cy="2965828"/>
          </a:xfrm>
          <a:prstGeom prst="rect">
            <a:avLst/>
          </a:prstGeom>
          <a:noFill/>
          <a:ln cap="flat">
            <a:noFill/>
          </a:ln>
        </p:spPr>
      </p:pic>
    </p:spTree>
    <p:extLst>
      <p:ext uri="{BB962C8B-B14F-4D97-AF65-F5344CB8AC3E}">
        <p14:creationId xmlns:p14="http://schemas.microsoft.com/office/powerpoint/2010/main" val="29481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22" y="1226736"/>
            <a:ext cx="624782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chemeClr val="bg1"/>
                </a:solidFill>
                <a:uFillTx/>
                <a:latin typeface="Calibri"/>
              </a:rPr>
              <a:t>Other</a:t>
            </a:r>
            <a:r>
              <a:rPr lang="en-GB" sz="3600" b="1" i="0" u="none" strike="noStrike" kern="1200" cap="none" spc="0" baseline="0" dirty="0">
                <a:uFillTx/>
                <a:latin typeface="Calibri"/>
              </a:rPr>
              <a:t> smaller changes include:</a:t>
            </a:r>
          </a:p>
        </p:txBody>
      </p:sp>
      <p:sp>
        <p:nvSpPr>
          <p:cNvPr id="3" name="TextBox 2"/>
          <p:cNvSpPr txBox="1"/>
          <p:nvPr/>
        </p:nvSpPr>
        <p:spPr>
          <a:xfrm>
            <a:off x="3513026" y="1873070"/>
            <a:ext cx="780665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CAT </a:t>
            </a:r>
            <a:r>
              <a:rPr lang="en-GB" sz="1800" b="0" i="0" u="none" strike="noStrike" kern="0" cap="none" spc="0" baseline="0">
                <a:uFillTx/>
                <a:latin typeface="Calibri"/>
              </a:rPr>
              <a:t>I (</a:t>
            </a:r>
            <a:r>
              <a:rPr lang="en-GB" sz="1800" b="0" i="0" u="none" strike="noStrike" kern="1200" cap="none" spc="0" baseline="0">
                <a:uFillTx/>
                <a:latin typeface="Calibri"/>
              </a:rPr>
              <a:t>Minimal risk) items are now covered under Module A for self certification.</a:t>
            </a:r>
          </a:p>
        </p:txBody>
      </p:sp>
      <p:sp>
        <p:nvSpPr>
          <p:cNvPr id="4" name="TextBox 3"/>
          <p:cNvSpPr txBox="1"/>
          <p:nvPr/>
        </p:nvSpPr>
        <p:spPr>
          <a:xfrm>
            <a:off x="3513026" y="2529902"/>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CAT II (Intermediate) items are now covered under Module B and will be issued an EU type certificate from notified bodies.</a:t>
            </a:r>
          </a:p>
        </p:txBody>
      </p:sp>
      <p:sp>
        <p:nvSpPr>
          <p:cNvPr id="5" name="TextBox 4"/>
          <p:cNvSpPr txBox="1"/>
          <p:nvPr/>
        </p:nvSpPr>
        <p:spPr>
          <a:xfrm>
            <a:off x="3513026" y="3463733"/>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CAT III (Complex) items are now covered under:</a:t>
            </a:r>
          </a:p>
        </p:txBody>
      </p:sp>
      <p:sp>
        <p:nvSpPr>
          <p:cNvPr id="6" name="TextBox 5"/>
          <p:cNvSpPr txBox="1"/>
          <p:nvPr/>
        </p:nvSpPr>
        <p:spPr>
          <a:xfrm>
            <a:off x="3983283" y="3906412"/>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Module C2 (used to be Article 11A) </a:t>
            </a:r>
            <a:r>
              <a:rPr lang="en-GB" sz="1800" b="0" i="0" u="none" strike="noStrike" kern="0" cap="none" spc="0" baseline="0">
                <a:uFillTx/>
                <a:latin typeface="Calibri"/>
              </a:rPr>
              <a:t>which is </a:t>
            </a:r>
            <a:r>
              <a:rPr lang="en-GB" sz="1800" b="0" i="0" u="none" strike="noStrike" kern="1200" cap="none" spc="0" baseline="0">
                <a:uFillTx/>
                <a:latin typeface="Calibri"/>
              </a:rPr>
              <a:t>ongoing surveillance through testing.</a:t>
            </a:r>
          </a:p>
        </p:txBody>
      </p:sp>
      <p:sp>
        <p:nvSpPr>
          <p:cNvPr id="7" name="TextBox 6"/>
          <p:cNvSpPr txBox="1"/>
          <p:nvPr/>
        </p:nvSpPr>
        <p:spPr>
          <a:xfrm>
            <a:off x="3983283" y="4610729"/>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Module D (used to be Article 11B) </a:t>
            </a:r>
            <a:r>
              <a:rPr lang="en-GB" sz="1800" b="0" i="0" u="none" strike="noStrike" kern="0" cap="none" spc="0" baseline="0">
                <a:uFillTx/>
                <a:latin typeface="Calibri"/>
              </a:rPr>
              <a:t>which is </a:t>
            </a:r>
            <a:r>
              <a:rPr lang="en-GB" sz="1800" b="0" i="0" u="none" strike="noStrike" kern="1200" cap="none" spc="0" baseline="0">
                <a:uFillTx/>
                <a:latin typeface="Calibri"/>
              </a:rPr>
              <a:t>ongoing surveillance through factory auditing.</a:t>
            </a:r>
          </a:p>
        </p:txBody>
      </p:sp>
    </p:spTree>
    <p:extLst>
      <p:ext uri="{BB962C8B-B14F-4D97-AF65-F5344CB8AC3E}">
        <p14:creationId xmlns:p14="http://schemas.microsoft.com/office/powerpoint/2010/main" val="35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746" y="1121517"/>
            <a:ext cx="2207041"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FFFFFF"/>
                </a:solidFill>
                <a:uFillTx/>
                <a:latin typeface="Calibri"/>
              </a:rPr>
              <a:t>Timescale:</a:t>
            </a:r>
          </a:p>
        </p:txBody>
      </p:sp>
      <p:pic>
        <p:nvPicPr>
          <p:cNvPr id="3" name="Picture 2"/>
          <p:cNvPicPr>
            <a:picLocks noChangeAspect="1"/>
          </p:cNvPicPr>
          <p:nvPr/>
        </p:nvPicPr>
        <p:blipFill>
          <a:blip r:embed="rId2"/>
          <a:stretch>
            <a:fillRect/>
          </a:stretch>
        </p:blipFill>
        <p:spPr>
          <a:xfrm>
            <a:off x="3504786" y="1647568"/>
            <a:ext cx="8197261" cy="4067459"/>
          </a:xfrm>
          <a:prstGeom prst="rect">
            <a:avLst/>
          </a:prstGeom>
          <a:noFill/>
          <a:ln cap="flat">
            <a:noFill/>
          </a:ln>
        </p:spPr>
      </p:pic>
    </p:spTree>
    <p:extLst>
      <p:ext uri="{BB962C8B-B14F-4D97-AF65-F5344CB8AC3E}">
        <p14:creationId xmlns:p14="http://schemas.microsoft.com/office/powerpoint/2010/main" val="6689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707" y="956761"/>
            <a:ext cx="453223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chemeClr val="bg1"/>
                </a:solidFill>
                <a:uFillTx/>
                <a:latin typeface="Calibri"/>
              </a:rPr>
              <a:t>Timescale</a:t>
            </a:r>
            <a:r>
              <a:rPr lang="en-GB" sz="3600" b="1" i="0" u="none" strike="noStrike" kern="1200" cap="none" spc="0" baseline="0" dirty="0">
                <a:uFillTx/>
                <a:latin typeface="Calibri"/>
              </a:rPr>
              <a:t> </a:t>
            </a:r>
            <a:r>
              <a:rPr lang="en-GB" sz="3600" b="1" i="0" u="none" strike="noStrike" kern="1200" cap="none" spc="0" baseline="0" dirty="0" smtClean="0">
                <a:uFillTx/>
                <a:latin typeface="Calibri"/>
              </a:rPr>
              <a:t>Breakdown:</a:t>
            </a:r>
            <a:endParaRPr lang="en-GB" sz="3600" b="1" i="0" u="none" strike="noStrike" kern="1200" cap="none" spc="0" baseline="0" dirty="0">
              <a:uFillTx/>
              <a:latin typeface="Calibri"/>
            </a:endParaRPr>
          </a:p>
        </p:txBody>
      </p:sp>
      <p:sp>
        <p:nvSpPr>
          <p:cNvPr id="3" name="TextBox 2"/>
          <p:cNvSpPr txBox="1"/>
          <p:nvPr/>
        </p:nvSpPr>
        <p:spPr>
          <a:xfrm>
            <a:off x="3592633" y="1621932"/>
            <a:ext cx="780665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0" cap="none" spc="0" baseline="0">
                <a:uFillTx/>
                <a:latin typeface="Calibri"/>
              </a:rPr>
              <a:t>Once a test house is accredited to the EU regulation they are able to test and issue post dated certificates which will come into effect April 2018</a:t>
            </a:r>
            <a:r>
              <a:rPr lang="en-GB" sz="1800" b="0" i="0" u="none" strike="noStrike" kern="1200" cap="none" spc="0" baseline="0">
                <a:uFillTx/>
                <a:latin typeface="Calibri"/>
              </a:rPr>
              <a:t>.</a:t>
            </a:r>
          </a:p>
        </p:txBody>
      </p:sp>
      <p:sp>
        <p:nvSpPr>
          <p:cNvPr id="4" name="TextBox 3"/>
          <p:cNvSpPr txBox="1"/>
          <p:nvPr/>
        </p:nvSpPr>
        <p:spPr>
          <a:xfrm>
            <a:off x="3592633" y="2268267"/>
            <a:ext cx="7806653"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0" cap="none" spc="0" baseline="0">
                <a:uFillTx/>
                <a:latin typeface="Calibri"/>
              </a:rPr>
              <a:t>Manufacturers are able to “make available on the market” under the old directive until April 2019</a:t>
            </a:r>
            <a:r>
              <a:rPr lang="en-GB" sz="1800" b="0" i="0" u="none" strike="noStrike" kern="1200" cap="none" spc="0" baseline="0">
                <a:uFillTx/>
                <a:latin typeface="Calibri"/>
              </a:rPr>
              <a:t>. This means that until April 2019 product can be manufactured but after April 2019 </a:t>
            </a:r>
            <a:r>
              <a:rPr lang="en-GB" sz="1800" b="1" i="0" u="none" strike="noStrike" kern="1200" cap="none" spc="0" baseline="0">
                <a:uFillTx/>
                <a:latin typeface="Calibri"/>
              </a:rPr>
              <a:t>ALL</a:t>
            </a:r>
            <a:r>
              <a:rPr lang="en-GB" sz="1800" b="0" i="0" u="none" strike="noStrike" kern="1200" cap="none" spc="0" baseline="0">
                <a:uFillTx/>
                <a:latin typeface="Calibri"/>
              </a:rPr>
              <a:t> product made must be to the new regulation.</a:t>
            </a:r>
          </a:p>
        </p:txBody>
      </p:sp>
      <p:sp>
        <p:nvSpPr>
          <p:cNvPr id="5" name="TextBox 4"/>
          <p:cNvSpPr txBox="1"/>
          <p:nvPr/>
        </p:nvSpPr>
        <p:spPr>
          <a:xfrm>
            <a:off x="3592633" y="3468590"/>
            <a:ext cx="780665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0" cap="none" spc="0" baseline="0">
                <a:uFillTx/>
                <a:latin typeface="Calibri"/>
              </a:rPr>
              <a:t>All of the old EC type certification shall expire April 2023 unless an earlier expiry date exists</a:t>
            </a:r>
            <a:r>
              <a:rPr lang="en-GB" sz="1800" b="0" i="0" u="none" strike="noStrike" kern="1200" cap="none" spc="0" baseline="0">
                <a:uFillTx/>
                <a:latin typeface="Calibri"/>
              </a:rPr>
              <a:t>.</a:t>
            </a:r>
          </a:p>
        </p:txBody>
      </p:sp>
      <p:sp>
        <p:nvSpPr>
          <p:cNvPr id="6" name="TextBox 5"/>
          <p:cNvSpPr txBox="1"/>
          <p:nvPr/>
        </p:nvSpPr>
        <p:spPr>
          <a:xfrm>
            <a:off x="3592633" y="4114925"/>
            <a:ext cx="442772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0" cap="none" spc="0" baseline="0">
                <a:uFillTx/>
                <a:latin typeface="Calibri"/>
              </a:rPr>
              <a:t>All technical information MUST be available for 10 years, even if the item is discontinued</a:t>
            </a:r>
            <a:r>
              <a:rPr lang="en-GB" sz="1800" b="0" i="0" u="none" strike="noStrike" kern="1200" cap="none" spc="0" baseline="0">
                <a:uFillTx/>
                <a:latin typeface="Calibri"/>
              </a:rPr>
              <a:t>.</a:t>
            </a:r>
          </a:p>
        </p:txBody>
      </p:sp>
      <p:sp>
        <p:nvSpPr>
          <p:cNvPr id="7" name="TextBox 6"/>
          <p:cNvSpPr txBox="1"/>
          <p:nvPr/>
        </p:nvSpPr>
        <p:spPr>
          <a:xfrm>
            <a:off x="3592633" y="4761250"/>
            <a:ext cx="4427725"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uFillTx/>
                <a:latin typeface="Calibri"/>
              </a:rPr>
              <a:t>• </a:t>
            </a:r>
            <a:r>
              <a:rPr lang="en-GB" sz="1800" b="0" i="0" u="none" strike="noStrike" kern="1200" cap="none" spc="0" baseline="0">
                <a:uFillTx/>
                <a:latin typeface="Calibri"/>
              </a:rPr>
              <a:t>The manufacturer shall submit his application at the earliest 12 months and at the latest 6 months prior to the expiry date of the EU Type-Examination certificate.</a:t>
            </a:r>
          </a:p>
        </p:txBody>
      </p:sp>
      <p:pic>
        <p:nvPicPr>
          <p:cNvPr id="8" name="Picture 9"/>
          <p:cNvPicPr>
            <a:picLocks noChangeAspect="1"/>
          </p:cNvPicPr>
          <p:nvPr/>
        </p:nvPicPr>
        <p:blipFill>
          <a:blip r:embed="rId2"/>
          <a:stretch>
            <a:fillRect/>
          </a:stretch>
        </p:blipFill>
        <p:spPr>
          <a:xfrm>
            <a:off x="8666967" y="3932273"/>
            <a:ext cx="2140134" cy="2140134"/>
          </a:xfrm>
          <a:prstGeom prst="rect">
            <a:avLst/>
          </a:prstGeom>
          <a:noFill/>
          <a:ln cap="flat">
            <a:noFill/>
          </a:ln>
        </p:spPr>
      </p:pic>
    </p:spTree>
    <p:extLst>
      <p:ext uri="{BB962C8B-B14F-4D97-AF65-F5344CB8AC3E}">
        <p14:creationId xmlns:p14="http://schemas.microsoft.com/office/powerpoint/2010/main" val="113496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207735" y="938161"/>
            <a:ext cx="6770336"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0" cap="none" spc="0" baseline="0" dirty="0">
                <a:solidFill>
                  <a:schemeClr val="bg1"/>
                </a:solidFill>
                <a:uFillTx/>
                <a:latin typeface="Calibri"/>
              </a:rPr>
              <a:t>What</a:t>
            </a:r>
            <a:r>
              <a:rPr lang="en-GB" sz="3600" b="1" i="0" u="none" strike="noStrike" kern="0" cap="none" spc="0" baseline="0" dirty="0">
                <a:uFillTx/>
                <a:latin typeface="Calibri"/>
              </a:rPr>
              <a:t> does this mean to Beeswift</a:t>
            </a:r>
            <a:r>
              <a:rPr lang="en-GB" sz="3600" b="1" i="0" u="none" strike="noStrike" kern="1200" cap="none" spc="0" baseline="0" dirty="0">
                <a:uFillTx/>
                <a:latin typeface="Calibri"/>
              </a:rPr>
              <a:t>?</a:t>
            </a:r>
          </a:p>
        </p:txBody>
      </p:sp>
      <p:sp>
        <p:nvSpPr>
          <p:cNvPr id="3" name="TextBox 4"/>
          <p:cNvSpPr txBox="1"/>
          <p:nvPr/>
        </p:nvSpPr>
        <p:spPr>
          <a:xfrm>
            <a:off x="3534027" y="1584495"/>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All these changes won’t effect Beeswift too much as we have been leading the way and doing a lot of the changes that have been made for many years.</a:t>
            </a:r>
          </a:p>
        </p:txBody>
      </p:sp>
      <p:sp>
        <p:nvSpPr>
          <p:cNvPr id="4" name="TextBox 22"/>
          <p:cNvSpPr txBox="1"/>
          <p:nvPr/>
        </p:nvSpPr>
        <p:spPr>
          <a:xfrm>
            <a:off x="3534027" y="2350854"/>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 </a:t>
            </a:r>
            <a:r>
              <a:rPr lang="en-GB" sz="1800" b="0" i="0" u="none" strike="noStrike" kern="1200" cap="none" spc="0" baseline="0" dirty="0">
                <a:uFillTx/>
                <a:latin typeface="Calibri"/>
              </a:rPr>
              <a:t>Moving hearing protection from Category II to Category III PPE. </a:t>
            </a:r>
            <a:r>
              <a:rPr lang="en-GB" sz="1800" b="0" i="0" u="none" strike="noStrike" kern="1200" cap="none" spc="0" baseline="0" dirty="0">
                <a:solidFill>
                  <a:srgbClr val="FF0000"/>
                </a:solidFill>
                <a:uFillTx/>
                <a:latin typeface="Calibri"/>
              </a:rPr>
              <a:t>(Will be done before expiry </a:t>
            </a:r>
            <a:r>
              <a:rPr lang="en-GB" sz="1800" b="0" i="0" u="none" strike="noStrike" kern="1200" cap="none" spc="0" baseline="0" dirty="0" smtClean="0">
                <a:solidFill>
                  <a:srgbClr val="FF0000"/>
                </a:solidFill>
                <a:uFillTx/>
                <a:latin typeface="Calibri"/>
              </a:rPr>
              <a:t>deadline 21/04/2019)</a:t>
            </a:r>
            <a:endParaRPr lang="en-GB" sz="1800" b="0" i="0" u="none" strike="noStrike" kern="1200" cap="none" spc="0" baseline="0" dirty="0">
              <a:solidFill>
                <a:srgbClr val="FF0000"/>
              </a:solidFill>
              <a:uFillTx/>
              <a:latin typeface="Calibri"/>
            </a:endParaRPr>
          </a:p>
        </p:txBody>
      </p:sp>
      <p:sp>
        <p:nvSpPr>
          <p:cNvPr id="5" name="TextBox 23"/>
          <p:cNvSpPr txBox="1"/>
          <p:nvPr/>
        </p:nvSpPr>
        <p:spPr>
          <a:xfrm>
            <a:off x="3534027" y="2912552"/>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 </a:t>
            </a:r>
            <a:r>
              <a:rPr lang="en-GB" sz="1800" b="0" i="0" u="none" strike="noStrike" kern="1200" cap="none" spc="0" baseline="0" dirty="0">
                <a:uFillTx/>
                <a:latin typeface="Calibri"/>
              </a:rPr>
              <a:t>Moving life jackets from Category II to Category III PPE. </a:t>
            </a:r>
            <a:r>
              <a:rPr lang="en-GB" sz="1800" b="0" i="0" u="none" strike="noStrike" kern="1200" cap="none" spc="0" baseline="0" dirty="0">
                <a:solidFill>
                  <a:srgbClr val="FF0000"/>
                </a:solidFill>
                <a:uFillTx/>
                <a:latin typeface="Calibri"/>
              </a:rPr>
              <a:t>(Does not apply to Beeswift)</a:t>
            </a:r>
          </a:p>
        </p:txBody>
      </p:sp>
      <p:sp>
        <p:nvSpPr>
          <p:cNvPr id="6" name="TextBox 24"/>
          <p:cNvSpPr txBox="1"/>
          <p:nvPr/>
        </p:nvSpPr>
        <p:spPr>
          <a:xfrm>
            <a:off x="3534027" y="3474258"/>
            <a:ext cx="7414769"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 </a:t>
            </a:r>
            <a:r>
              <a:rPr lang="en-GB" sz="1800" b="0" i="0" u="none" strike="noStrike" kern="1200" cap="none" spc="0" baseline="0" dirty="0">
                <a:uFillTx/>
                <a:latin typeface="Calibri"/>
              </a:rPr>
              <a:t>Issuing a Declaration of Conformity with each PPE or at least a link to where   it can be obtained. </a:t>
            </a:r>
            <a:r>
              <a:rPr lang="en-GB" sz="1800" b="0" i="0" u="none" strike="noStrike" kern="1200" cap="none" spc="0" baseline="0" dirty="0">
                <a:solidFill>
                  <a:srgbClr val="FF0000"/>
                </a:solidFill>
                <a:uFillTx/>
                <a:latin typeface="Calibri"/>
              </a:rPr>
              <a:t>(All Declarations, User sheets and care labels have been available online for years. All User sheets have been re-designed in advance to include a link to them)</a:t>
            </a:r>
          </a:p>
        </p:txBody>
      </p:sp>
      <p:sp>
        <p:nvSpPr>
          <p:cNvPr id="7" name="TextBox 25"/>
          <p:cNvSpPr txBox="1"/>
          <p:nvPr/>
        </p:nvSpPr>
        <p:spPr>
          <a:xfrm>
            <a:off x="3534027" y="4585071"/>
            <a:ext cx="7414769"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 </a:t>
            </a:r>
            <a:r>
              <a:rPr lang="en-GB" sz="1800" b="0" i="0" u="none" strike="noStrike" kern="1200" cap="none" spc="0" baseline="0" dirty="0">
                <a:uFillTx/>
                <a:latin typeface="Calibri"/>
              </a:rPr>
              <a:t>A compulsory maximum five-year certificate validity. </a:t>
            </a:r>
            <a:r>
              <a:rPr lang="en-GB" sz="1800" b="0" i="0" u="none" strike="noStrike" kern="1200" cap="none" spc="0" baseline="0" dirty="0">
                <a:solidFill>
                  <a:srgbClr val="FF0000"/>
                </a:solidFill>
                <a:uFillTx/>
                <a:latin typeface="Calibri"/>
              </a:rPr>
              <a:t>(Been doing this for many years)</a:t>
            </a:r>
          </a:p>
        </p:txBody>
      </p:sp>
      <p:sp>
        <p:nvSpPr>
          <p:cNvPr id="8" name="TextBox 26"/>
          <p:cNvSpPr txBox="1"/>
          <p:nvPr/>
        </p:nvSpPr>
        <p:spPr>
          <a:xfrm>
            <a:off x="3534027" y="5151661"/>
            <a:ext cx="7414769"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 </a:t>
            </a:r>
            <a:r>
              <a:rPr lang="en-GB" sz="1800" b="0" i="0" u="none" strike="noStrike" kern="1200" cap="none" spc="0" baseline="0" dirty="0">
                <a:uFillTx/>
                <a:latin typeface="Calibri"/>
              </a:rPr>
              <a:t>Responsibilities outlined for importers and distributors. </a:t>
            </a:r>
            <a:r>
              <a:rPr lang="en-GB" sz="1800" b="0" i="0" u="none" strike="noStrike" kern="1200" cap="none" spc="0" baseline="0" dirty="0">
                <a:solidFill>
                  <a:srgbClr val="FF0000"/>
                </a:solidFill>
                <a:uFillTx/>
                <a:latin typeface="Calibri"/>
              </a:rPr>
              <a:t>(Already give our customers access to sizing, Declarations, User sheets &amp; Care Labels. </a:t>
            </a:r>
            <a:r>
              <a:rPr lang="en-GB" sz="1800" b="0" i="0" u="none" strike="noStrike" kern="1200" cap="none" spc="0" baseline="0" dirty="0" smtClean="0">
                <a:solidFill>
                  <a:srgbClr val="FF0000"/>
                </a:solidFill>
                <a:uFillTx/>
                <a:latin typeface="Calibri"/>
              </a:rPr>
              <a:t>Certificates will be available </a:t>
            </a:r>
            <a:r>
              <a:rPr lang="en-GB" sz="1800" b="0" i="0" u="none" strike="noStrike" kern="1200" cap="none" spc="0" baseline="0" dirty="0">
                <a:solidFill>
                  <a:srgbClr val="FF0000"/>
                </a:solidFill>
                <a:uFillTx/>
                <a:latin typeface="Calibri"/>
              </a:rPr>
              <a:t>on </a:t>
            </a:r>
            <a:r>
              <a:rPr lang="en-GB" sz="1800" b="0" i="0" u="none" strike="noStrike" kern="0" cap="none" spc="0" baseline="0" dirty="0">
                <a:solidFill>
                  <a:srgbClr val="FF0000"/>
                </a:solidFill>
                <a:uFillTx/>
                <a:latin typeface="Calibri"/>
              </a:rPr>
              <a:t>Beeswift </a:t>
            </a:r>
            <a:r>
              <a:rPr lang="en-GB" sz="1800" b="0" i="0" u="none" strike="noStrike" kern="0" cap="none" spc="0" baseline="0" dirty="0" smtClean="0">
                <a:solidFill>
                  <a:srgbClr val="FF0000"/>
                </a:solidFill>
                <a:uFillTx/>
                <a:latin typeface="Calibri"/>
              </a:rPr>
              <a:t>on</a:t>
            </a:r>
            <a:r>
              <a:rPr lang="en-GB" sz="1800" b="0" i="0" u="none" strike="noStrike" kern="1200" cap="none" spc="0" baseline="0" dirty="0" smtClean="0">
                <a:solidFill>
                  <a:srgbClr val="FF0000"/>
                </a:solidFill>
                <a:uFillTx/>
                <a:latin typeface="Calibri"/>
              </a:rPr>
              <a:t>line as of 21/04/2018)</a:t>
            </a:r>
            <a:endParaRPr lang="en-GB" sz="1800" b="0" i="0" u="none" strike="noStrike" kern="1200" cap="none" spc="0" baseline="0" dirty="0">
              <a:solidFill>
                <a:srgbClr val="FF0000"/>
              </a:solidFill>
              <a:uFillTx/>
              <a:latin typeface="Calibri"/>
            </a:endParaRPr>
          </a:p>
        </p:txBody>
      </p:sp>
      <p:sp>
        <p:nvSpPr>
          <p:cNvPr id="9" name="TextBox 27"/>
          <p:cNvSpPr txBox="1"/>
          <p:nvPr/>
        </p:nvSpPr>
        <p:spPr>
          <a:xfrm>
            <a:off x="3534027" y="5983326"/>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 </a:t>
            </a:r>
            <a:r>
              <a:rPr lang="en-GB" sz="1800" b="0" i="0" u="none" strike="noStrike" kern="1200" cap="none" spc="0" baseline="0" dirty="0">
                <a:uFillTx/>
                <a:latin typeface="Calibri"/>
              </a:rPr>
              <a:t>Bespoke PPE covered in the Regulation. </a:t>
            </a:r>
            <a:r>
              <a:rPr lang="en-GB" sz="1800" b="0" i="0" u="none" strike="noStrike" kern="1200" cap="none" spc="0" baseline="0" dirty="0">
                <a:solidFill>
                  <a:srgbClr val="FF0000"/>
                </a:solidFill>
                <a:uFillTx/>
                <a:latin typeface="Calibri"/>
              </a:rPr>
              <a:t>(Does not apply to Beeswift)</a:t>
            </a:r>
          </a:p>
        </p:txBody>
      </p:sp>
    </p:spTree>
    <p:extLst>
      <p:ext uri="{BB962C8B-B14F-4D97-AF65-F5344CB8AC3E}">
        <p14:creationId xmlns:p14="http://schemas.microsoft.com/office/powerpoint/2010/main" val="58071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9496" y="981004"/>
            <a:ext cx="8658683"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0" cap="none" spc="0" baseline="0" dirty="0">
                <a:solidFill>
                  <a:schemeClr val="bg1"/>
                </a:solidFill>
                <a:uFillTx/>
                <a:latin typeface="Calibri"/>
              </a:rPr>
              <a:t>What</a:t>
            </a:r>
            <a:r>
              <a:rPr lang="en-GB" sz="3600" b="1" i="0" u="none" strike="noStrike" kern="0" cap="none" spc="0" baseline="0" dirty="0">
                <a:uFillTx/>
                <a:latin typeface="Calibri"/>
              </a:rPr>
              <a:t> does this mean to </a:t>
            </a:r>
            <a:r>
              <a:rPr lang="en-GB" sz="3600" b="1" i="0" u="none" strike="noStrike" kern="0" cap="none" spc="0" baseline="0" dirty="0" smtClean="0">
                <a:uFillTx/>
                <a:latin typeface="Calibri"/>
              </a:rPr>
              <a:t>the supply chain</a:t>
            </a:r>
            <a:r>
              <a:rPr lang="en-GB" sz="3600" b="1" i="0" u="none" strike="noStrike" kern="1200" cap="none" spc="0" baseline="0" dirty="0" smtClean="0">
                <a:uFillTx/>
                <a:latin typeface="Calibri"/>
              </a:rPr>
              <a:t>?</a:t>
            </a:r>
            <a:endParaRPr lang="en-GB" sz="3600" b="1" i="0" u="none" strike="noStrike" kern="1200" cap="none" spc="0" baseline="0" dirty="0">
              <a:uFillTx/>
              <a:latin typeface="Calibri"/>
            </a:endParaRPr>
          </a:p>
        </p:txBody>
      </p:sp>
      <p:sp>
        <p:nvSpPr>
          <p:cNvPr id="3" name="TextBox 4"/>
          <p:cNvSpPr txBox="1"/>
          <p:nvPr/>
        </p:nvSpPr>
        <p:spPr>
          <a:xfrm>
            <a:off x="3443410" y="1862467"/>
            <a:ext cx="741476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uFillTx/>
                <a:latin typeface="Calibri"/>
              </a:rPr>
              <a:t>Our customers will need to:</a:t>
            </a:r>
          </a:p>
        </p:txBody>
      </p:sp>
      <p:sp>
        <p:nvSpPr>
          <p:cNvPr id="4" name="TextBox 6"/>
          <p:cNvSpPr txBox="1"/>
          <p:nvPr/>
        </p:nvSpPr>
        <p:spPr>
          <a:xfrm>
            <a:off x="3504803" y="2360605"/>
            <a:ext cx="8242081" cy="33239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uFillTx/>
                <a:latin typeface="Calibri"/>
              </a:rPr>
              <a:t>• When making PPE available on the market, </a:t>
            </a:r>
            <a:r>
              <a:rPr lang="en-GB" sz="1400" b="1" dirty="0" smtClean="0">
                <a:latin typeface="Calibri"/>
              </a:rPr>
              <a:t>all involved</a:t>
            </a:r>
            <a:r>
              <a:rPr lang="en-GB" sz="1400" b="1" i="0" u="none" strike="noStrike" kern="1200" cap="none" spc="0" baseline="0" dirty="0" smtClean="0">
                <a:uFillTx/>
                <a:latin typeface="Calibri"/>
              </a:rPr>
              <a:t> </a:t>
            </a:r>
            <a:r>
              <a:rPr lang="en-GB" sz="1400" b="1" i="0" u="none" strike="noStrike" kern="1200" cap="none" spc="0" baseline="0" dirty="0">
                <a:uFillTx/>
                <a:latin typeface="Calibri"/>
              </a:rPr>
              <a:t>shall act with due care in relation to the requirements of this Regulation.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uFillTx/>
                <a:latin typeface="Calibri"/>
              </a:rPr>
              <a:t>• Before making PPE available on the market, distributors shall verify that it bears the CE marking, is accompanied by the required instructions in a language which can be understood by end-users in the country which PPE is to be made available.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uFillTx/>
                <a:latin typeface="Calibri"/>
              </a:rPr>
              <a:t>• Distributors shall ensure that, while the PPE is under their responsibility, storage or transport conditions do not jeopardise its conformity.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uFillTx/>
                <a:latin typeface="Calibri"/>
              </a:rPr>
              <a:t>• Distributors who consider or have reason to believe that PPE which they have made available on the market is not in conformity with this Regulation shall withdraw it or to recall it.</a:t>
            </a:r>
          </a:p>
        </p:txBody>
      </p:sp>
    </p:spTree>
    <p:extLst>
      <p:ext uri="{BB962C8B-B14F-4D97-AF65-F5344CB8AC3E}">
        <p14:creationId xmlns:p14="http://schemas.microsoft.com/office/powerpoint/2010/main" val="1495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399" y="5760435"/>
            <a:ext cx="7155450" cy="652721"/>
          </a:xfrm>
        </p:spPr>
        <p:txBody>
          <a:bodyPr>
            <a:normAutofit/>
          </a:bodyPr>
          <a:lstStyle/>
          <a:p>
            <a:pPr algn="ctr"/>
            <a:r>
              <a:rPr lang="en-GB" sz="1600" dirty="0" smtClean="0"/>
              <a:t>This presentation’s intellectual property and design where applicable belongs to:</a:t>
            </a:r>
            <a:br>
              <a:rPr lang="en-GB" sz="1600" dirty="0" smtClean="0"/>
            </a:br>
            <a:r>
              <a:rPr lang="en-GB" sz="1600" b="1" dirty="0" smtClean="0">
                <a:solidFill>
                  <a:schemeClr val="accent1"/>
                </a:solidFill>
              </a:rPr>
              <a:t>BEESWIFT Ltd, Delta Point, Greets Green Road, West Bromwich, B70 9PL. UK.</a:t>
            </a:r>
            <a:endParaRPr lang="en-GB" sz="1600" b="1" dirty="0">
              <a:solidFill>
                <a:schemeClr val="accent1"/>
              </a:solidFill>
            </a:endParaRPr>
          </a:p>
        </p:txBody>
      </p:sp>
      <p:sp>
        <p:nvSpPr>
          <p:cNvPr id="3" name="Title 1"/>
          <p:cNvSpPr txBox="1">
            <a:spLocks/>
          </p:cNvSpPr>
          <p:nvPr/>
        </p:nvSpPr>
        <p:spPr>
          <a:xfrm>
            <a:off x="4571413" y="2592987"/>
            <a:ext cx="5175422" cy="146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t>For further information please visit </a:t>
            </a:r>
            <a:r>
              <a:rPr lang="en-GB" sz="2800" b="1" dirty="0" smtClean="0">
                <a:hlinkClick r:id="rId2"/>
              </a:rPr>
              <a:t>www.Beeswift.co.uk</a:t>
            </a:r>
            <a:endParaRPr lang="en-GB" sz="2800" b="1" dirty="0" smtClean="0"/>
          </a:p>
          <a:p>
            <a:pPr algn="ctr"/>
            <a:r>
              <a:rPr lang="en-GB" sz="2800" b="1" dirty="0" smtClean="0"/>
              <a:t>Or contact a sales representative at sales@Beeswift.com</a:t>
            </a:r>
            <a:endParaRPr lang="en-GB" sz="2800" b="1" dirty="0"/>
          </a:p>
        </p:txBody>
      </p:sp>
    </p:spTree>
    <p:extLst>
      <p:ext uri="{BB962C8B-B14F-4D97-AF65-F5344CB8AC3E}">
        <p14:creationId xmlns:p14="http://schemas.microsoft.com/office/powerpoint/2010/main" val="817768214"/>
      </p:ext>
    </p:extLst>
  </p:cSld>
  <p:clrMapOvr>
    <a:masterClrMapping/>
  </p:clrMapOvr>
</p:sld>
</file>

<file path=ppt/theme/theme1.xml><?xml version="1.0" encoding="utf-8"?>
<a:theme xmlns:a="http://schemas.openxmlformats.org/drawingml/2006/main" name="Beesw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swift" id="{E2F34FCA-977E-4CAA-BFDC-CB7EAA56FA46}" vid="{3CAA2755-1AF4-4FFB-8EC7-2F85730E7776}"/>
    </a:ext>
  </a:extLst>
</a:theme>
</file>

<file path=docProps/app.xml><?xml version="1.0" encoding="utf-8"?>
<Properties xmlns="http://schemas.openxmlformats.org/officeDocument/2006/extended-properties" xmlns:vt="http://schemas.openxmlformats.org/officeDocument/2006/docPropsVTypes">
  <Template>Beeswift</Template>
  <TotalTime>116</TotalTime>
  <Words>753</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Beeswift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presentation’s intellectual property and design where applicable belongs to: BEESWIFT Ltd, Delta Point, Greets Green Road, West Bromwich, B70 9PL. UK.</vt:lpstr>
    </vt:vector>
  </TitlesOfParts>
  <Company>Beeswift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Presentation</dc:title>
  <dc:subject>Regulation (EU) 2016/425</dc:subject>
  <dc:creator>Andrew Dent</dc:creator>
  <cp:lastModifiedBy>Andrew Dent</cp:lastModifiedBy>
  <cp:revision>15</cp:revision>
  <dcterms:created xsi:type="dcterms:W3CDTF">2017-12-11T11:42:04Z</dcterms:created>
  <dcterms:modified xsi:type="dcterms:W3CDTF">2018-02-22T14:46:05Z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